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57" r:id="rId5"/>
    <p:sldId id="258" r:id="rId6"/>
    <p:sldId id="269" r:id="rId7"/>
    <p:sldId id="265" r:id="rId8"/>
    <p:sldId id="259" r:id="rId9"/>
    <p:sldId id="260" r:id="rId10"/>
    <p:sldId id="261" r:id="rId11"/>
    <p:sldId id="262" r:id="rId12"/>
    <p:sldId id="264" r:id="rId13"/>
    <p:sldId id="267" r:id="rId14"/>
    <p:sldId id="266" r:id="rId15"/>
    <p:sldId id="268" r:id="rId16"/>
    <p:sldId id="280" r:id="rId17"/>
    <p:sldId id="276" r:id="rId18"/>
    <p:sldId id="278" r:id="rId19"/>
    <p:sldId id="279" r:id="rId20"/>
    <p:sldId id="277" r:id="rId21"/>
    <p:sldId id="271" r:id="rId22"/>
    <p:sldId id="272" r:id="rId23"/>
    <p:sldId id="273" r:id="rId24"/>
    <p:sldId id="281"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4" d="100"/>
          <a:sy n="94" d="100"/>
        </p:scale>
        <p:origin x="22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3E1BAC-C797-4C24-9C2E-DDE9EACBD981}" type="doc">
      <dgm:prSet loTypeId="urn:microsoft.com/office/officeart/2005/8/layout/chevron1" loCatId="process" qsTypeId="urn:microsoft.com/office/officeart/2005/8/quickstyle/simple1" qsCatId="simple" csTypeId="urn:microsoft.com/office/officeart/2005/8/colors/accent1_2" csCatId="accent1" phldr="1"/>
      <dgm:spPr/>
    </dgm:pt>
    <dgm:pt modelId="{77D22B7B-22B1-4EF1-B3BA-EE8E294CDD89}">
      <dgm:prSet phldrT="[Text]"/>
      <dgm:spPr/>
      <dgm:t>
        <a:bodyPr/>
        <a:lstStyle/>
        <a:p>
          <a:r>
            <a:rPr lang="de-DE" dirty="0" smtClean="0"/>
            <a:t>06.10.2016 Themenverkündigung durch Papst Franziskus </a:t>
          </a:r>
          <a:endParaRPr lang="de-DE" dirty="0"/>
        </a:p>
      </dgm:t>
    </dgm:pt>
    <dgm:pt modelId="{E10A5206-8F23-4D32-8B80-A8C7EF1A053E}" type="parTrans" cxnId="{B7FF0722-3904-42ED-ABAB-7C6D419EA5CD}">
      <dgm:prSet/>
      <dgm:spPr/>
      <dgm:t>
        <a:bodyPr/>
        <a:lstStyle/>
        <a:p>
          <a:endParaRPr lang="de-DE"/>
        </a:p>
      </dgm:t>
    </dgm:pt>
    <dgm:pt modelId="{88F2638E-8DEE-411D-A948-94958FD7D583}" type="sibTrans" cxnId="{B7FF0722-3904-42ED-ABAB-7C6D419EA5CD}">
      <dgm:prSet/>
      <dgm:spPr/>
      <dgm:t>
        <a:bodyPr/>
        <a:lstStyle/>
        <a:p>
          <a:endParaRPr lang="de-DE"/>
        </a:p>
      </dgm:t>
    </dgm:pt>
    <dgm:pt modelId="{F92DE029-3862-4CFA-9E8B-1BB4BDEE6939}">
      <dgm:prSet phldrT="[Text]"/>
      <dgm:spPr/>
      <dgm:t>
        <a:bodyPr/>
        <a:lstStyle/>
        <a:p>
          <a:r>
            <a:rPr lang="de-DE" dirty="0" smtClean="0"/>
            <a:t>13.01.2017 Papstbrief an die Jugendlichen und Vorbereitungsdokument</a:t>
          </a:r>
          <a:endParaRPr lang="de-DE" dirty="0"/>
        </a:p>
      </dgm:t>
    </dgm:pt>
    <dgm:pt modelId="{737721F7-C37A-4BEB-B9B1-D76B8DBB4B0A}" type="parTrans" cxnId="{CA446543-A2E7-4EEB-B22E-1D05CA78B819}">
      <dgm:prSet/>
      <dgm:spPr/>
      <dgm:t>
        <a:bodyPr/>
        <a:lstStyle/>
        <a:p>
          <a:endParaRPr lang="de-DE"/>
        </a:p>
      </dgm:t>
    </dgm:pt>
    <dgm:pt modelId="{FB2F7A1D-38C5-4073-85A4-5283B43AB0F7}" type="sibTrans" cxnId="{CA446543-A2E7-4EEB-B22E-1D05CA78B819}">
      <dgm:prSet/>
      <dgm:spPr/>
      <dgm:t>
        <a:bodyPr/>
        <a:lstStyle/>
        <a:p>
          <a:endParaRPr lang="de-DE"/>
        </a:p>
      </dgm:t>
    </dgm:pt>
    <dgm:pt modelId="{50E11130-E9C4-465D-8885-8307AAA9447E}">
      <dgm:prSet phldrT="[Text]"/>
      <dgm:spPr/>
      <dgm:t>
        <a:bodyPr/>
        <a:lstStyle/>
        <a:p>
          <a:r>
            <a:rPr lang="de-DE" dirty="0" smtClean="0"/>
            <a:t>Juni-Dezember 2017 Online-Umfrage </a:t>
          </a:r>
          <a:endParaRPr lang="de-DE" dirty="0"/>
        </a:p>
      </dgm:t>
    </dgm:pt>
    <dgm:pt modelId="{2CA429B9-322A-4F0E-BE7A-9B346CAFC895}" type="parTrans" cxnId="{24BFAFD9-6517-4D3F-B453-937DC89DE6C9}">
      <dgm:prSet/>
      <dgm:spPr/>
      <dgm:t>
        <a:bodyPr/>
        <a:lstStyle/>
        <a:p>
          <a:endParaRPr lang="de-DE"/>
        </a:p>
      </dgm:t>
    </dgm:pt>
    <dgm:pt modelId="{E102F2B3-38AA-43AD-8962-B95C521F65E6}" type="sibTrans" cxnId="{24BFAFD9-6517-4D3F-B453-937DC89DE6C9}">
      <dgm:prSet/>
      <dgm:spPr/>
      <dgm:t>
        <a:bodyPr/>
        <a:lstStyle/>
        <a:p>
          <a:endParaRPr lang="de-DE"/>
        </a:p>
      </dgm:t>
    </dgm:pt>
    <dgm:pt modelId="{7FAF449A-DC4C-4273-BB46-41AD852B47B5}">
      <dgm:prSet/>
      <dgm:spPr/>
      <dgm:t>
        <a:bodyPr/>
        <a:lstStyle/>
        <a:p>
          <a:r>
            <a:rPr lang="de-DE" dirty="0" smtClean="0"/>
            <a:t>19. – 24. März 2018 Vorsynode mit Abschlussdokument </a:t>
          </a:r>
          <a:endParaRPr lang="de-DE" dirty="0"/>
        </a:p>
      </dgm:t>
    </dgm:pt>
    <dgm:pt modelId="{633B2191-364E-425C-9EA0-9151E9D4090F}" type="sibTrans" cxnId="{0B28B615-7710-4428-86D8-6D731FD66F18}">
      <dgm:prSet/>
      <dgm:spPr/>
      <dgm:t>
        <a:bodyPr/>
        <a:lstStyle/>
        <a:p>
          <a:endParaRPr lang="de-DE"/>
        </a:p>
      </dgm:t>
    </dgm:pt>
    <dgm:pt modelId="{0E66B7DC-DAA1-4AB8-AB03-1F335B153AB0}" type="parTrans" cxnId="{0B28B615-7710-4428-86D8-6D731FD66F18}">
      <dgm:prSet/>
      <dgm:spPr/>
      <dgm:t>
        <a:bodyPr/>
        <a:lstStyle/>
        <a:p>
          <a:endParaRPr lang="de-DE"/>
        </a:p>
      </dgm:t>
    </dgm:pt>
    <dgm:pt modelId="{28B79E17-941E-4369-B974-C5D8064BBB0E}">
      <dgm:prSet/>
      <dgm:spPr/>
      <dgm:t>
        <a:bodyPr/>
        <a:lstStyle/>
        <a:p>
          <a:r>
            <a:rPr lang="de-DE" dirty="0" smtClean="0"/>
            <a:t>08.05.2018 </a:t>
          </a:r>
          <a:r>
            <a:rPr lang="de-DE" dirty="0" err="1" smtClean="0"/>
            <a:t>Instrumentum</a:t>
          </a:r>
          <a:r>
            <a:rPr lang="de-DE" dirty="0" smtClean="0"/>
            <a:t> </a:t>
          </a:r>
          <a:r>
            <a:rPr lang="de-DE" dirty="0" err="1" smtClean="0"/>
            <a:t>Laboris</a:t>
          </a:r>
          <a:r>
            <a:rPr lang="de-DE" dirty="0" smtClean="0"/>
            <a:t> als Zusammenfassung der bisherigen Ergebnisse </a:t>
          </a:r>
          <a:endParaRPr lang="de-DE" dirty="0"/>
        </a:p>
      </dgm:t>
    </dgm:pt>
    <dgm:pt modelId="{4BE9A0AD-1816-4C62-9DBD-EB4D52EF42A6}" type="parTrans" cxnId="{BC9FE7FB-ADD7-43BA-90BD-4054DE3A0116}">
      <dgm:prSet/>
      <dgm:spPr/>
      <dgm:t>
        <a:bodyPr/>
        <a:lstStyle/>
        <a:p>
          <a:endParaRPr lang="de-DE"/>
        </a:p>
      </dgm:t>
    </dgm:pt>
    <dgm:pt modelId="{904F146D-2772-48D0-BA53-EBA4375CF4CF}" type="sibTrans" cxnId="{BC9FE7FB-ADD7-43BA-90BD-4054DE3A0116}">
      <dgm:prSet/>
      <dgm:spPr/>
      <dgm:t>
        <a:bodyPr/>
        <a:lstStyle/>
        <a:p>
          <a:endParaRPr lang="de-DE"/>
        </a:p>
      </dgm:t>
    </dgm:pt>
    <dgm:pt modelId="{D18CB986-A928-4646-9F73-C3810950BC70}" type="pres">
      <dgm:prSet presAssocID="{1B3E1BAC-C797-4C24-9C2E-DDE9EACBD981}" presName="Name0" presStyleCnt="0">
        <dgm:presLayoutVars>
          <dgm:dir/>
          <dgm:animLvl val="lvl"/>
          <dgm:resizeHandles val="exact"/>
        </dgm:presLayoutVars>
      </dgm:prSet>
      <dgm:spPr/>
    </dgm:pt>
    <dgm:pt modelId="{0EA36E89-FF50-4C95-843D-B4DB02019958}" type="pres">
      <dgm:prSet presAssocID="{77D22B7B-22B1-4EF1-B3BA-EE8E294CDD89}" presName="parTxOnly" presStyleLbl="node1" presStyleIdx="0" presStyleCnt="5">
        <dgm:presLayoutVars>
          <dgm:chMax val="0"/>
          <dgm:chPref val="0"/>
          <dgm:bulletEnabled val="1"/>
        </dgm:presLayoutVars>
      </dgm:prSet>
      <dgm:spPr/>
      <dgm:t>
        <a:bodyPr/>
        <a:lstStyle/>
        <a:p>
          <a:endParaRPr lang="de-DE"/>
        </a:p>
      </dgm:t>
    </dgm:pt>
    <dgm:pt modelId="{8BCBA219-DA8C-44F8-A7BB-754962501675}" type="pres">
      <dgm:prSet presAssocID="{88F2638E-8DEE-411D-A948-94958FD7D583}" presName="parTxOnlySpace" presStyleCnt="0"/>
      <dgm:spPr/>
    </dgm:pt>
    <dgm:pt modelId="{872B1182-C67F-4708-9EB0-F45473653FC9}" type="pres">
      <dgm:prSet presAssocID="{F92DE029-3862-4CFA-9E8B-1BB4BDEE6939}" presName="parTxOnly" presStyleLbl="node1" presStyleIdx="1" presStyleCnt="5">
        <dgm:presLayoutVars>
          <dgm:chMax val="0"/>
          <dgm:chPref val="0"/>
          <dgm:bulletEnabled val="1"/>
        </dgm:presLayoutVars>
      </dgm:prSet>
      <dgm:spPr/>
      <dgm:t>
        <a:bodyPr/>
        <a:lstStyle/>
        <a:p>
          <a:endParaRPr lang="de-DE"/>
        </a:p>
      </dgm:t>
    </dgm:pt>
    <dgm:pt modelId="{9E1E1BD5-3ADD-491B-9FC1-584F69030DF8}" type="pres">
      <dgm:prSet presAssocID="{FB2F7A1D-38C5-4073-85A4-5283B43AB0F7}" presName="parTxOnlySpace" presStyleCnt="0"/>
      <dgm:spPr/>
    </dgm:pt>
    <dgm:pt modelId="{091363C0-EAE9-4C61-953A-B1FFC02D3533}" type="pres">
      <dgm:prSet presAssocID="{50E11130-E9C4-465D-8885-8307AAA9447E}" presName="parTxOnly" presStyleLbl="node1" presStyleIdx="2" presStyleCnt="5">
        <dgm:presLayoutVars>
          <dgm:chMax val="0"/>
          <dgm:chPref val="0"/>
          <dgm:bulletEnabled val="1"/>
        </dgm:presLayoutVars>
      </dgm:prSet>
      <dgm:spPr/>
      <dgm:t>
        <a:bodyPr/>
        <a:lstStyle/>
        <a:p>
          <a:endParaRPr lang="de-DE"/>
        </a:p>
      </dgm:t>
    </dgm:pt>
    <dgm:pt modelId="{53EBB5D9-74FD-462C-A5D6-5454F4CBD6C4}" type="pres">
      <dgm:prSet presAssocID="{E102F2B3-38AA-43AD-8962-B95C521F65E6}" presName="parTxOnlySpace" presStyleCnt="0"/>
      <dgm:spPr/>
    </dgm:pt>
    <dgm:pt modelId="{687B8A4C-3DC2-49C4-98F3-12BA19A1547B}" type="pres">
      <dgm:prSet presAssocID="{7FAF449A-DC4C-4273-BB46-41AD852B47B5}" presName="parTxOnly" presStyleLbl="node1" presStyleIdx="3" presStyleCnt="5">
        <dgm:presLayoutVars>
          <dgm:chMax val="0"/>
          <dgm:chPref val="0"/>
          <dgm:bulletEnabled val="1"/>
        </dgm:presLayoutVars>
      </dgm:prSet>
      <dgm:spPr/>
      <dgm:t>
        <a:bodyPr/>
        <a:lstStyle/>
        <a:p>
          <a:endParaRPr lang="de-DE"/>
        </a:p>
      </dgm:t>
    </dgm:pt>
    <dgm:pt modelId="{30E9828B-4EF4-4658-AE54-0A3248A21DC2}" type="pres">
      <dgm:prSet presAssocID="{633B2191-364E-425C-9EA0-9151E9D4090F}" presName="parTxOnlySpace" presStyleCnt="0"/>
      <dgm:spPr/>
    </dgm:pt>
    <dgm:pt modelId="{AC527978-E475-45DD-974E-A1193C93D8FE}" type="pres">
      <dgm:prSet presAssocID="{28B79E17-941E-4369-B974-C5D8064BBB0E}" presName="parTxOnly" presStyleLbl="node1" presStyleIdx="4" presStyleCnt="5">
        <dgm:presLayoutVars>
          <dgm:chMax val="0"/>
          <dgm:chPref val="0"/>
          <dgm:bulletEnabled val="1"/>
        </dgm:presLayoutVars>
      </dgm:prSet>
      <dgm:spPr/>
      <dgm:t>
        <a:bodyPr/>
        <a:lstStyle/>
        <a:p>
          <a:endParaRPr lang="de-DE"/>
        </a:p>
      </dgm:t>
    </dgm:pt>
  </dgm:ptLst>
  <dgm:cxnLst>
    <dgm:cxn modelId="{C709BB7C-BEAD-4BBC-867A-99C9D5E438BF}" type="presOf" srcId="{28B79E17-941E-4369-B974-C5D8064BBB0E}" destId="{AC527978-E475-45DD-974E-A1193C93D8FE}" srcOrd="0" destOrd="0" presId="urn:microsoft.com/office/officeart/2005/8/layout/chevron1"/>
    <dgm:cxn modelId="{B7FF0722-3904-42ED-ABAB-7C6D419EA5CD}" srcId="{1B3E1BAC-C797-4C24-9C2E-DDE9EACBD981}" destId="{77D22B7B-22B1-4EF1-B3BA-EE8E294CDD89}" srcOrd="0" destOrd="0" parTransId="{E10A5206-8F23-4D32-8B80-A8C7EF1A053E}" sibTransId="{88F2638E-8DEE-411D-A948-94958FD7D583}"/>
    <dgm:cxn modelId="{DA7F0EC8-3C68-4920-B7C9-81DC959AC773}" type="presOf" srcId="{7FAF449A-DC4C-4273-BB46-41AD852B47B5}" destId="{687B8A4C-3DC2-49C4-98F3-12BA19A1547B}" srcOrd="0" destOrd="0" presId="urn:microsoft.com/office/officeart/2005/8/layout/chevron1"/>
    <dgm:cxn modelId="{FE8200F2-6E43-4FB4-ABFA-3195DD809A2E}" type="presOf" srcId="{77D22B7B-22B1-4EF1-B3BA-EE8E294CDD89}" destId="{0EA36E89-FF50-4C95-843D-B4DB02019958}" srcOrd="0" destOrd="0" presId="urn:microsoft.com/office/officeart/2005/8/layout/chevron1"/>
    <dgm:cxn modelId="{361EF913-7B49-4552-8C65-6FFAF655D332}" type="presOf" srcId="{50E11130-E9C4-465D-8885-8307AAA9447E}" destId="{091363C0-EAE9-4C61-953A-B1FFC02D3533}" srcOrd="0" destOrd="0" presId="urn:microsoft.com/office/officeart/2005/8/layout/chevron1"/>
    <dgm:cxn modelId="{CA446543-A2E7-4EEB-B22E-1D05CA78B819}" srcId="{1B3E1BAC-C797-4C24-9C2E-DDE9EACBD981}" destId="{F92DE029-3862-4CFA-9E8B-1BB4BDEE6939}" srcOrd="1" destOrd="0" parTransId="{737721F7-C37A-4BEB-B9B1-D76B8DBB4B0A}" sibTransId="{FB2F7A1D-38C5-4073-85A4-5283B43AB0F7}"/>
    <dgm:cxn modelId="{0B28B615-7710-4428-86D8-6D731FD66F18}" srcId="{1B3E1BAC-C797-4C24-9C2E-DDE9EACBD981}" destId="{7FAF449A-DC4C-4273-BB46-41AD852B47B5}" srcOrd="3" destOrd="0" parTransId="{0E66B7DC-DAA1-4AB8-AB03-1F335B153AB0}" sibTransId="{633B2191-364E-425C-9EA0-9151E9D4090F}"/>
    <dgm:cxn modelId="{528263C6-D5B4-4CE4-869E-D8106E60D52A}" type="presOf" srcId="{1B3E1BAC-C797-4C24-9C2E-DDE9EACBD981}" destId="{D18CB986-A928-4646-9F73-C3810950BC70}" srcOrd="0" destOrd="0" presId="urn:microsoft.com/office/officeart/2005/8/layout/chevron1"/>
    <dgm:cxn modelId="{1195A1CA-3312-42A2-9916-3F9DEB5E7B7F}" type="presOf" srcId="{F92DE029-3862-4CFA-9E8B-1BB4BDEE6939}" destId="{872B1182-C67F-4708-9EB0-F45473653FC9}" srcOrd="0" destOrd="0" presId="urn:microsoft.com/office/officeart/2005/8/layout/chevron1"/>
    <dgm:cxn modelId="{BC9FE7FB-ADD7-43BA-90BD-4054DE3A0116}" srcId="{1B3E1BAC-C797-4C24-9C2E-DDE9EACBD981}" destId="{28B79E17-941E-4369-B974-C5D8064BBB0E}" srcOrd="4" destOrd="0" parTransId="{4BE9A0AD-1816-4C62-9DBD-EB4D52EF42A6}" sibTransId="{904F146D-2772-48D0-BA53-EBA4375CF4CF}"/>
    <dgm:cxn modelId="{24BFAFD9-6517-4D3F-B453-937DC89DE6C9}" srcId="{1B3E1BAC-C797-4C24-9C2E-DDE9EACBD981}" destId="{50E11130-E9C4-465D-8885-8307AAA9447E}" srcOrd="2" destOrd="0" parTransId="{2CA429B9-322A-4F0E-BE7A-9B346CAFC895}" sibTransId="{E102F2B3-38AA-43AD-8962-B95C521F65E6}"/>
    <dgm:cxn modelId="{79CE0D72-29DB-4155-82BC-80B207AFC08B}" type="presParOf" srcId="{D18CB986-A928-4646-9F73-C3810950BC70}" destId="{0EA36E89-FF50-4C95-843D-B4DB02019958}" srcOrd="0" destOrd="0" presId="urn:microsoft.com/office/officeart/2005/8/layout/chevron1"/>
    <dgm:cxn modelId="{D2457A73-77A7-4770-B4FC-BE317D68CEAE}" type="presParOf" srcId="{D18CB986-A928-4646-9F73-C3810950BC70}" destId="{8BCBA219-DA8C-44F8-A7BB-754962501675}" srcOrd="1" destOrd="0" presId="urn:microsoft.com/office/officeart/2005/8/layout/chevron1"/>
    <dgm:cxn modelId="{B10B5A50-8A23-465B-9D23-F37F0715D751}" type="presParOf" srcId="{D18CB986-A928-4646-9F73-C3810950BC70}" destId="{872B1182-C67F-4708-9EB0-F45473653FC9}" srcOrd="2" destOrd="0" presId="urn:microsoft.com/office/officeart/2005/8/layout/chevron1"/>
    <dgm:cxn modelId="{CCA9340C-BD5D-488A-90AA-C092A3E43DA8}" type="presParOf" srcId="{D18CB986-A928-4646-9F73-C3810950BC70}" destId="{9E1E1BD5-3ADD-491B-9FC1-584F69030DF8}" srcOrd="3" destOrd="0" presId="urn:microsoft.com/office/officeart/2005/8/layout/chevron1"/>
    <dgm:cxn modelId="{4CDB689C-8F59-4FF4-8FE1-F71A6F0E5A41}" type="presParOf" srcId="{D18CB986-A928-4646-9F73-C3810950BC70}" destId="{091363C0-EAE9-4C61-953A-B1FFC02D3533}" srcOrd="4" destOrd="0" presId="urn:microsoft.com/office/officeart/2005/8/layout/chevron1"/>
    <dgm:cxn modelId="{08FFA8E5-BFC0-4D86-AE41-6FEB7B3B81A2}" type="presParOf" srcId="{D18CB986-A928-4646-9F73-C3810950BC70}" destId="{53EBB5D9-74FD-462C-A5D6-5454F4CBD6C4}" srcOrd="5" destOrd="0" presId="urn:microsoft.com/office/officeart/2005/8/layout/chevron1"/>
    <dgm:cxn modelId="{2B785B6B-1044-4219-895A-5AC0482128C9}" type="presParOf" srcId="{D18CB986-A928-4646-9F73-C3810950BC70}" destId="{687B8A4C-3DC2-49C4-98F3-12BA19A1547B}" srcOrd="6" destOrd="0" presId="urn:microsoft.com/office/officeart/2005/8/layout/chevron1"/>
    <dgm:cxn modelId="{B02C3D49-0821-4F94-A4E2-62D84AFACFF0}" type="presParOf" srcId="{D18CB986-A928-4646-9F73-C3810950BC70}" destId="{30E9828B-4EF4-4658-AE54-0A3248A21DC2}" srcOrd="7" destOrd="0" presId="urn:microsoft.com/office/officeart/2005/8/layout/chevron1"/>
    <dgm:cxn modelId="{F5CC7D1A-BA28-4850-8409-25BF62435F56}" type="presParOf" srcId="{D18CB986-A928-4646-9F73-C3810950BC70}" destId="{AC527978-E475-45DD-974E-A1193C93D8FE}"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36E89-FF50-4C95-843D-B4DB02019958}">
      <dsp:nvSpPr>
        <dsp:cNvPr id="0" name=""/>
        <dsp:cNvSpPr/>
      </dsp:nvSpPr>
      <dsp:spPr>
        <a:xfrm>
          <a:off x="2863" y="820375"/>
          <a:ext cx="2548303" cy="101932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de-DE" sz="1100" kern="1200" dirty="0" smtClean="0"/>
            <a:t>06.10.2016 Themenverkündigung durch Papst Franziskus </a:t>
          </a:r>
          <a:endParaRPr lang="de-DE" sz="1100" kern="1200" dirty="0"/>
        </a:p>
      </dsp:txBody>
      <dsp:txXfrm>
        <a:off x="512524" y="820375"/>
        <a:ext cx="1528982" cy="1019321"/>
      </dsp:txXfrm>
    </dsp:sp>
    <dsp:sp modelId="{872B1182-C67F-4708-9EB0-F45473653FC9}">
      <dsp:nvSpPr>
        <dsp:cNvPr id="0" name=""/>
        <dsp:cNvSpPr/>
      </dsp:nvSpPr>
      <dsp:spPr>
        <a:xfrm>
          <a:off x="2296336" y="820375"/>
          <a:ext cx="2548303" cy="101932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de-DE" sz="1100" kern="1200" dirty="0" smtClean="0"/>
            <a:t>13.01.2017 Papstbrief an die Jugendlichen und Vorbereitungsdokument</a:t>
          </a:r>
          <a:endParaRPr lang="de-DE" sz="1100" kern="1200" dirty="0"/>
        </a:p>
      </dsp:txBody>
      <dsp:txXfrm>
        <a:off x="2805997" y="820375"/>
        <a:ext cx="1528982" cy="1019321"/>
      </dsp:txXfrm>
    </dsp:sp>
    <dsp:sp modelId="{091363C0-EAE9-4C61-953A-B1FFC02D3533}">
      <dsp:nvSpPr>
        <dsp:cNvPr id="0" name=""/>
        <dsp:cNvSpPr/>
      </dsp:nvSpPr>
      <dsp:spPr>
        <a:xfrm>
          <a:off x="4589809" y="820375"/>
          <a:ext cx="2548303" cy="101932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de-DE" sz="1100" kern="1200" dirty="0" smtClean="0"/>
            <a:t>Juni-Dezember 2017 Online-Umfrage </a:t>
          </a:r>
          <a:endParaRPr lang="de-DE" sz="1100" kern="1200" dirty="0"/>
        </a:p>
      </dsp:txBody>
      <dsp:txXfrm>
        <a:off x="5099470" y="820375"/>
        <a:ext cx="1528982" cy="1019321"/>
      </dsp:txXfrm>
    </dsp:sp>
    <dsp:sp modelId="{687B8A4C-3DC2-49C4-98F3-12BA19A1547B}">
      <dsp:nvSpPr>
        <dsp:cNvPr id="0" name=""/>
        <dsp:cNvSpPr/>
      </dsp:nvSpPr>
      <dsp:spPr>
        <a:xfrm>
          <a:off x="6883282" y="820375"/>
          <a:ext cx="2548303" cy="101932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de-DE" sz="1100" kern="1200" dirty="0" smtClean="0"/>
            <a:t>19. – 24. März 2018 Vorsynode mit Abschlussdokument </a:t>
          </a:r>
          <a:endParaRPr lang="de-DE" sz="1100" kern="1200" dirty="0"/>
        </a:p>
      </dsp:txBody>
      <dsp:txXfrm>
        <a:off x="7392943" y="820375"/>
        <a:ext cx="1528982" cy="1019321"/>
      </dsp:txXfrm>
    </dsp:sp>
    <dsp:sp modelId="{AC527978-E475-45DD-974E-A1193C93D8FE}">
      <dsp:nvSpPr>
        <dsp:cNvPr id="0" name=""/>
        <dsp:cNvSpPr/>
      </dsp:nvSpPr>
      <dsp:spPr>
        <a:xfrm>
          <a:off x="9176755" y="820375"/>
          <a:ext cx="2548303" cy="101932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de-DE" sz="1100" kern="1200" dirty="0" smtClean="0"/>
            <a:t>08.05.2018 </a:t>
          </a:r>
          <a:r>
            <a:rPr lang="de-DE" sz="1100" kern="1200" dirty="0" err="1" smtClean="0"/>
            <a:t>Instrumentum</a:t>
          </a:r>
          <a:r>
            <a:rPr lang="de-DE" sz="1100" kern="1200" dirty="0" smtClean="0"/>
            <a:t> </a:t>
          </a:r>
          <a:r>
            <a:rPr lang="de-DE" sz="1100" kern="1200" dirty="0" err="1" smtClean="0"/>
            <a:t>Laboris</a:t>
          </a:r>
          <a:r>
            <a:rPr lang="de-DE" sz="1100" kern="1200" dirty="0" smtClean="0"/>
            <a:t> als Zusammenfassung der bisherigen Ergebnisse </a:t>
          </a:r>
          <a:endParaRPr lang="de-DE" sz="1100" kern="1200" dirty="0"/>
        </a:p>
      </dsp:txBody>
      <dsp:txXfrm>
        <a:off x="9686416" y="820375"/>
        <a:ext cx="1528982" cy="10193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3033934-0C7D-4F42-9B8B-FB433CDCC850}" type="datetimeFigureOut">
              <a:rPr lang="de-DE" smtClean="0"/>
              <a:t>10.07.2019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98B5AE2-320E-4ED2-8F85-00961FE3C1B1}" type="slidenum">
              <a:rPr lang="de-DE" smtClean="0"/>
              <a:t>‹Nr.›</a:t>
            </a:fld>
            <a:endParaRPr lang="de-DE"/>
          </a:p>
        </p:txBody>
      </p:sp>
    </p:spTree>
    <p:extLst>
      <p:ext uri="{BB962C8B-B14F-4D97-AF65-F5344CB8AC3E}">
        <p14:creationId xmlns:p14="http://schemas.microsoft.com/office/powerpoint/2010/main" val="3674535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3033934-0C7D-4F42-9B8B-FB433CDCC850}" type="datetimeFigureOut">
              <a:rPr lang="de-DE" smtClean="0"/>
              <a:t>10.07.2019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98B5AE2-320E-4ED2-8F85-00961FE3C1B1}" type="slidenum">
              <a:rPr lang="de-DE" smtClean="0"/>
              <a:t>‹Nr.›</a:t>
            </a:fld>
            <a:endParaRPr lang="de-DE"/>
          </a:p>
        </p:txBody>
      </p:sp>
    </p:spTree>
    <p:extLst>
      <p:ext uri="{BB962C8B-B14F-4D97-AF65-F5344CB8AC3E}">
        <p14:creationId xmlns:p14="http://schemas.microsoft.com/office/powerpoint/2010/main" val="3689859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3033934-0C7D-4F42-9B8B-FB433CDCC850}" type="datetimeFigureOut">
              <a:rPr lang="de-DE" smtClean="0"/>
              <a:t>10.07.2019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98B5AE2-320E-4ED2-8F85-00961FE3C1B1}" type="slidenum">
              <a:rPr lang="de-DE" smtClean="0"/>
              <a:t>‹Nr.›</a:t>
            </a:fld>
            <a:endParaRPr lang="de-DE"/>
          </a:p>
        </p:txBody>
      </p:sp>
    </p:spTree>
    <p:extLst>
      <p:ext uri="{BB962C8B-B14F-4D97-AF65-F5344CB8AC3E}">
        <p14:creationId xmlns:p14="http://schemas.microsoft.com/office/powerpoint/2010/main" val="107066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3033934-0C7D-4F42-9B8B-FB433CDCC850}" type="datetimeFigureOut">
              <a:rPr lang="de-DE" smtClean="0"/>
              <a:t>10.07.2019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98B5AE2-320E-4ED2-8F85-00961FE3C1B1}" type="slidenum">
              <a:rPr lang="de-DE" smtClean="0"/>
              <a:t>‹Nr.›</a:t>
            </a:fld>
            <a:endParaRPr lang="de-DE"/>
          </a:p>
        </p:txBody>
      </p:sp>
    </p:spTree>
    <p:extLst>
      <p:ext uri="{BB962C8B-B14F-4D97-AF65-F5344CB8AC3E}">
        <p14:creationId xmlns:p14="http://schemas.microsoft.com/office/powerpoint/2010/main" val="297240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3033934-0C7D-4F42-9B8B-FB433CDCC850}" type="datetimeFigureOut">
              <a:rPr lang="de-DE" smtClean="0"/>
              <a:t>10.07.2019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98B5AE2-320E-4ED2-8F85-00961FE3C1B1}" type="slidenum">
              <a:rPr lang="de-DE" smtClean="0"/>
              <a:t>‹Nr.›</a:t>
            </a:fld>
            <a:endParaRPr lang="de-DE"/>
          </a:p>
        </p:txBody>
      </p:sp>
    </p:spTree>
    <p:extLst>
      <p:ext uri="{BB962C8B-B14F-4D97-AF65-F5344CB8AC3E}">
        <p14:creationId xmlns:p14="http://schemas.microsoft.com/office/powerpoint/2010/main" val="2154970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3033934-0C7D-4F42-9B8B-FB433CDCC850}" type="datetimeFigureOut">
              <a:rPr lang="de-DE" smtClean="0"/>
              <a:t>10.07.2019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98B5AE2-320E-4ED2-8F85-00961FE3C1B1}" type="slidenum">
              <a:rPr lang="de-DE" smtClean="0"/>
              <a:t>‹Nr.›</a:t>
            </a:fld>
            <a:endParaRPr lang="de-DE"/>
          </a:p>
        </p:txBody>
      </p:sp>
    </p:spTree>
    <p:extLst>
      <p:ext uri="{BB962C8B-B14F-4D97-AF65-F5344CB8AC3E}">
        <p14:creationId xmlns:p14="http://schemas.microsoft.com/office/powerpoint/2010/main" val="2608088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73033934-0C7D-4F42-9B8B-FB433CDCC850}" type="datetimeFigureOut">
              <a:rPr lang="de-DE" smtClean="0"/>
              <a:t>10.07.2019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98B5AE2-320E-4ED2-8F85-00961FE3C1B1}" type="slidenum">
              <a:rPr lang="de-DE" smtClean="0"/>
              <a:t>‹Nr.›</a:t>
            </a:fld>
            <a:endParaRPr lang="de-DE"/>
          </a:p>
        </p:txBody>
      </p:sp>
    </p:spTree>
    <p:extLst>
      <p:ext uri="{BB962C8B-B14F-4D97-AF65-F5344CB8AC3E}">
        <p14:creationId xmlns:p14="http://schemas.microsoft.com/office/powerpoint/2010/main" val="260223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3033934-0C7D-4F42-9B8B-FB433CDCC850}" type="datetimeFigureOut">
              <a:rPr lang="de-DE" smtClean="0"/>
              <a:t>10.07.2019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98B5AE2-320E-4ED2-8F85-00961FE3C1B1}" type="slidenum">
              <a:rPr lang="de-DE" smtClean="0"/>
              <a:t>‹Nr.›</a:t>
            </a:fld>
            <a:endParaRPr lang="de-DE"/>
          </a:p>
        </p:txBody>
      </p:sp>
    </p:spTree>
    <p:extLst>
      <p:ext uri="{BB962C8B-B14F-4D97-AF65-F5344CB8AC3E}">
        <p14:creationId xmlns:p14="http://schemas.microsoft.com/office/powerpoint/2010/main" val="2627269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3033934-0C7D-4F42-9B8B-FB433CDCC850}" type="datetimeFigureOut">
              <a:rPr lang="de-DE" smtClean="0"/>
              <a:t>10.07.2019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98B5AE2-320E-4ED2-8F85-00961FE3C1B1}" type="slidenum">
              <a:rPr lang="de-DE" smtClean="0"/>
              <a:t>‹Nr.›</a:t>
            </a:fld>
            <a:endParaRPr lang="de-DE"/>
          </a:p>
        </p:txBody>
      </p:sp>
    </p:spTree>
    <p:extLst>
      <p:ext uri="{BB962C8B-B14F-4D97-AF65-F5344CB8AC3E}">
        <p14:creationId xmlns:p14="http://schemas.microsoft.com/office/powerpoint/2010/main" val="2307787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3033934-0C7D-4F42-9B8B-FB433CDCC850}" type="datetimeFigureOut">
              <a:rPr lang="de-DE" smtClean="0"/>
              <a:t>10.07.2019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98B5AE2-320E-4ED2-8F85-00961FE3C1B1}" type="slidenum">
              <a:rPr lang="de-DE" smtClean="0"/>
              <a:t>‹Nr.›</a:t>
            </a:fld>
            <a:endParaRPr lang="de-DE"/>
          </a:p>
        </p:txBody>
      </p:sp>
    </p:spTree>
    <p:extLst>
      <p:ext uri="{BB962C8B-B14F-4D97-AF65-F5344CB8AC3E}">
        <p14:creationId xmlns:p14="http://schemas.microsoft.com/office/powerpoint/2010/main" val="200491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3033934-0C7D-4F42-9B8B-FB433CDCC850}" type="datetimeFigureOut">
              <a:rPr lang="de-DE" smtClean="0"/>
              <a:t>10.07.2019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98B5AE2-320E-4ED2-8F85-00961FE3C1B1}" type="slidenum">
              <a:rPr lang="de-DE" smtClean="0"/>
              <a:t>‹Nr.›</a:t>
            </a:fld>
            <a:endParaRPr lang="de-DE"/>
          </a:p>
        </p:txBody>
      </p:sp>
    </p:spTree>
    <p:extLst>
      <p:ext uri="{BB962C8B-B14F-4D97-AF65-F5344CB8AC3E}">
        <p14:creationId xmlns:p14="http://schemas.microsoft.com/office/powerpoint/2010/main" val="112637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33934-0C7D-4F42-9B8B-FB433CDCC850}" type="datetimeFigureOut">
              <a:rPr lang="de-DE" smtClean="0"/>
              <a:t>10.07.2019</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B5AE2-320E-4ED2-8F85-00961FE3C1B1}" type="slidenum">
              <a:rPr lang="de-DE" smtClean="0"/>
              <a:t>‹Nr.›</a:t>
            </a:fld>
            <a:endParaRPr lang="de-DE"/>
          </a:p>
        </p:txBody>
      </p:sp>
    </p:spTree>
    <p:extLst>
      <p:ext uri="{BB962C8B-B14F-4D97-AF65-F5344CB8AC3E}">
        <p14:creationId xmlns:p14="http://schemas.microsoft.com/office/powerpoint/2010/main" val="177904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61407" y="432548"/>
            <a:ext cx="9144000" cy="1457551"/>
          </a:xfrm>
        </p:spPr>
        <p:txBody>
          <a:bodyPr>
            <a:normAutofit/>
          </a:bodyPr>
          <a:lstStyle/>
          <a:p>
            <a:r>
              <a:rPr lang="de-DE" sz="4800" b="1" dirty="0" smtClean="0"/>
              <a:t>Die Jugendlichen, der Glaube und die Berufungsunterscheidung </a:t>
            </a:r>
            <a:endParaRPr lang="de-DE" sz="4800" b="1" dirty="0"/>
          </a:p>
        </p:txBody>
      </p:sp>
      <p:sp>
        <p:nvSpPr>
          <p:cNvPr id="3" name="Untertitel 2"/>
          <p:cNvSpPr>
            <a:spLocks noGrp="1"/>
          </p:cNvSpPr>
          <p:nvPr>
            <p:ph type="subTitle" idx="1"/>
          </p:nvPr>
        </p:nvSpPr>
        <p:spPr>
          <a:xfrm>
            <a:off x="1524000" y="4859338"/>
            <a:ext cx="9144000" cy="1655762"/>
          </a:xfrm>
        </p:spPr>
        <p:txBody>
          <a:bodyPr>
            <a:normAutofit lnSpcReduction="10000"/>
          </a:bodyPr>
          <a:lstStyle/>
          <a:p>
            <a:r>
              <a:rPr lang="de-DE" b="1" dirty="0" smtClean="0"/>
              <a:t>Bischofssynode vom 03. – 28. Oktober 2018 </a:t>
            </a:r>
          </a:p>
          <a:p>
            <a:endParaRPr lang="de-DE" dirty="0"/>
          </a:p>
          <a:p>
            <a:r>
              <a:rPr lang="de-DE" dirty="0" smtClean="0"/>
              <a:t>Ein Überblick über den synodalen Prozess, die Dokumente und Ergebnisse </a:t>
            </a:r>
            <a:endParaRPr lang="de-DE" dirty="0"/>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l="13794" t="17619" r="13884" b="14285"/>
          <a:stretch/>
        </p:blipFill>
        <p:spPr>
          <a:xfrm>
            <a:off x="3457204" y="2010285"/>
            <a:ext cx="5152405" cy="2728867"/>
          </a:xfrm>
          <a:prstGeom prst="rect">
            <a:avLst/>
          </a:prstGeom>
        </p:spPr>
      </p:pic>
    </p:spTree>
    <p:extLst>
      <p:ext uri="{BB962C8B-B14F-4D97-AF65-F5344CB8AC3E}">
        <p14:creationId xmlns:p14="http://schemas.microsoft.com/office/powerpoint/2010/main" val="3156109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Wahrnehmen</a:t>
            </a:r>
            <a:r>
              <a:rPr lang="de-DE" dirty="0" smtClean="0"/>
              <a:t> </a:t>
            </a:r>
            <a:endParaRPr lang="de-DE" dirty="0"/>
          </a:p>
        </p:txBody>
      </p:sp>
      <p:sp>
        <p:nvSpPr>
          <p:cNvPr id="3" name="Inhaltsplatzhalter 2"/>
          <p:cNvSpPr>
            <a:spLocks noGrp="1"/>
          </p:cNvSpPr>
          <p:nvPr>
            <p:ph idx="1"/>
          </p:nvPr>
        </p:nvSpPr>
        <p:spPr/>
        <p:txBody>
          <a:bodyPr/>
          <a:lstStyle/>
          <a:p>
            <a:pPr marL="0" indent="0">
              <a:buNone/>
            </a:pPr>
            <a:r>
              <a:rPr lang="de-DE" dirty="0" smtClean="0"/>
              <a:t>Einladung zur aktiven Beteiligung an alle Jugendlichen weltweit (von 16-29 Jahren):</a:t>
            </a:r>
          </a:p>
          <a:p>
            <a:pPr>
              <a:buFontTx/>
              <a:buChar char="-"/>
            </a:pPr>
            <a:r>
              <a:rPr lang="de-DE" dirty="0" smtClean="0"/>
              <a:t>Online – Befragung (Juni 2017 – Dezember 2017) (100.000 TN) </a:t>
            </a:r>
          </a:p>
          <a:p>
            <a:pPr>
              <a:buFontTx/>
              <a:buChar char="-"/>
            </a:pPr>
            <a:r>
              <a:rPr lang="de-DE" dirty="0" smtClean="0"/>
              <a:t>Postkartenaktion „Lieber Papst Franziskus“ </a:t>
            </a:r>
          </a:p>
          <a:p>
            <a:pPr>
              <a:buFontTx/>
              <a:buChar char="-"/>
            </a:pPr>
            <a:r>
              <a:rPr lang="de-DE" dirty="0" smtClean="0"/>
              <a:t>Digitale Foren (z.B. </a:t>
            </a:r>
            <a:r>
              <a:rPr lang="de-DE" dirty="0" err="1" smtClean="0"/>
              <a:t>Facebookgruppe</a:t>
            </a:r>
            <a:r>
              <a:rPr lang="de-DE" dirty="0" smtClean="0"/>
              <a:t>) im Vorfeld der Vorsynode (rund 15.000 Jugendliche beteiligen sich über </a:t>
            </a:r>
            <a:r>
              <a:rPr lang="de-DE" dirty="0" err="1" smtClean="0"/>
              <a:t>Social</a:t>
            </a:r>
            <a:r>
              <a:rPr lang="de-DE" dirty="0" smtClean="0"/>
              <a:t> Media)  </a:t>
            </a:r>
          </a:p>
          <a:p>
            <a:pPr>
              <a:buFontTx/>
              <a:buChar char="-"/>
            </a:pPr>
            <a:r>
              <a:rPr lang="de-DE" dirty="0" smtClean="0"/>
              <a:t>Vorsynode vom 19.-24.03.2018 (300 Jugendliche aus 5 Kontinenten) mit Abschlussdokument </a:t>
            </a:r>
            <a:endParaRPr lang="de-DE" dirty="0"/>
          </a:p>
        </p:txBody>
      </p:sp>
    </p:spTree>
    <p:extLst>
      <p:ext uri="{BB962C8B-B14F-4D97-AF65-F5344CB8AC3E}">
        <p14:creationId xmlns:p14="http://schemas.microsoft.com/office/powerpoint/2010/main" val="1495294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Wahrnehmen</a:t>
            </a:r>
            <a:r>
              <a:rPr lang="de-DE" dirty="0" smtClean="0"/>
              <a:t> </a:t>
            </a:r>
            <a:endParaRPr lang="de-DE" dirty="0"/>
          </a:p>
        </p:txBody>
      </p:sp>
      <p:sp>
        <p:nvSpPr>
          <p:cNvPr id="3" name="Inhaltsplatzhalter 2"/>
          <p:cNvSpPr>
            <a:spLocks noGrp="1"/>
          </p:cNvSpPr>
          <p:nvPr>
            <p:ph idx="1"/>
          </p:nvPr>
        </p:nvSpPr>
        <p:spPr/>
        <p:txBody>
          <a:bodyPr>
            <a:normAutofit fontScale="92500" lnSpcReduction="20000"/>
          </a:bodyPr>
          <a:lstStyle/>
          <a:p>
            <a:pPr marL="0" indent="0">
              <a:buNone/>
            </a:pPr>
            <a:r>
              <a:rPr lang="de-DE" dirty="0" smtClean="0"/>
              <a:t>Verfassen eines </a:t>
            </a:r>
            <a:r>
              <a:rPr lang="de-DE" b="1" dirty="0" smtClean="0"/>
              <a:t>„</a:t>
            </a:r>
            <a:r>
              <a:rPr lang="de-DE" b="1" dirty="0" err="1" smtClean="0"/>
              <a:t>Instrumentum</a:t>
            </a:r>
            <a:r>
              <a:rPr lang="de-DE" b="1" dirty="0" smtClean="0"/>
              <a:t> </a:t>
            </a:r>
            <a:r>
              <a:rPr lang="de-DE" b="1" dirty="0" err="1" smtClean="0"/>
              <a:t>laboris</a:t>
            </a:r>
            <a:r>
              <a:rPr lang="de-DE" b="1" dirty="0" smtClean="0"/>
              <a:t>“</a:t>
            </a:r>
            <a:r>
              <a:rPr lang="de-DE" dirty="0" smtClean="0"/>
              <a:t> (08. Mai 2018) für die eigentliche Bischofssynode als Zusammenfassung der bisherigen Ergebnisse: </a:t>
            </a:r>
          </a:p>
          <a:p>
            <a:pPr marL="0" indent="0">
              <a:buNone/>
            </a:pPr>
            <a:r>
              <a:rPr lang="de-DE" dirty="0" smtClean="0"/>
              <a:t>Der Text gliedert sich in drei Teile:</a:t>
            </a:r>
          </a:p>
          <a:p>
            <a:r>
              <a:rPr lang="de-DE" i="1" dirty="0" smtClean="0"/>
              <a:t>Teil I </a:t>
            </a:r>
            <a:r>
              <a:rPr lang="de-DE" dirty="0" smtClean="0"/>
              <a:t>steht unter dem Motto “Erkennen” und stellt in fünf Kapiteln und unter verschiedenen Perspektiven eine Momentaufnahme der heutigen Realität der Jugendlichen dar; </a:t>
            </a:r>
          </a:p>
          <a:p>
            <a:r>
              <a:rPr lang="de-DE" dirty="0" smtClean="0"/>
              <a:t>der vier Kapitel umfassende Teil II, „Interpretieren“, bietet Hilfen zur Interpretation der entscheidenden Fragen an, die der Synode zur Diskussion vorgelegt werden;</a:t>
            </a:r>
          </a:p>
          <a:p>
            <a:r>
              <a:rPr lang="de-DE" dirty="0" smtClean="0"/>
              <a:t>mit der Zielsetzung „Wählen“ sammelt Teil III in vier Kapiteln verschiedene Elemente, die den Synodenvätern helfen sollen, zu den anstehenden Entscheidungen Stellung zu nehmen und die allgemeine Richtung vorzugeben. </a:t>
            </a:r>
          </a:p>
        </p:txBody>
      </p:sp>
    </p:spTree>
    <p:extLst>
      <p:ext uri="{BB962C8B-B14F-4D97-AF65-F5344CB8AC3E}">
        <p14:creationId xmlns:p14="http://schemas.microsoft.com/office/powerpoint/2010/main" val="3942963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Interpretieren</a:t>
            </a:r>
            <a:r>
              <a:rPr lang="de-DE" dirty="0" smtClean="0"/>
              <a:t> </a:t>
            </a:r>
            <a:endParaRPr lang="de-DE" dirty="0"/>
          </a:p>
        </p:txBody>
      </p:sp>
      <p:sp>
        <p:nvSpPr>
          <p:cNvPr id="3" name="Inhaltsplatzhalter 2"/>
          <p:cNvSpPr>
            <a:spLocks noGrp="1"/>
          </p:cNvSpPr>
          <p:nvPr>
            <p:ph idx="1"/>
          </p:nvPr>
        </p:nvSpPr>
        <p:spPr/>
        <p:txBody>
          <a:bodyPr/>
          <a:lstStyle/>
          <a:p>
            <a:pPr marL="0" indent="0">
              <a:buNone/>
            </a:pPr>
            <a:r>
              <a:rPr lang="de-DE" dirty="0" smtClean="0"/>
              <a:t>15. Ordentliche Bischofsversammlung (rund 260 Bischöfe, rund 50 Gasthörer/innen, davon 36 unter 30 Jahre, hinzugezogenen Experten) </a:t>
            </a:r>
          </a:p>
          <a:p>
            <a:r>
              <a:rPr lang="de-DE" dirty="0" smtClean="0"/>
              <a:t>Diskussionen in 14 Sprachgruppen</a:t>
            </a:r>
          </a:p>
          <a:p>
            <a:r>
              <a:rPr lang="de-DE" dirty="0" smtClean="0"/>
              <a:t>4 Minuten Statements (nach 4 Reden 3 Minuten Pause / Schweigen) </a:t>
            </a:r>
          </a:p>
          <a:p>
            <a:r>
              <a:rPr lang="de-DE" dirty="0" smtClean="0"/>
              <a:t>Direktes Feedback über die vorgestellten Inhalte durch Applaus oder Schweigen   </a:t>
            </a:r>
          </a:p>
          <a:p>
            <a:pPr>
              <a:buFontTx/>
              <a:buChar char="-"/>
            </a:pPr>
            <a:endParaRPr lang="de-DE" dirty="0" smtClean="0"/>
          </a:p>
        </p:txBody>
      </p:sp>
    </p:spTree>
    <p:extLst>
      <p:ext uri="{BB962C8B-B14F-4D97-AF65-F5344CB8AC3E}">
        <p14:creationId xmlns:p14="http://schemas.microsoft.com/office/powerpoint/2010/main" val="4162126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Interpretieren</a:t>
            </a:r>
            <a:r>
              <a:rPr lang="de-DE" dirty="0" smtClean="0"/>
              <a:t> </a:t>
            </a:r>
            <a:endParaRPr lang="de-DE" dirty="0"/>
          </a:p>
        </p:txBody>
      </p:sp>
      <p:sp>
        <p:nvSpPr>
          <p:cNvPr id="3" name="Inhaltsplatzhalter 2"/>
          <p:cNvSpPr>
            <a:spLocks noGrp="1"/>
          </p:cNvSpPr>
          <p:nvPr>
            <p:ph idx="1"/>
          </p:nvPr>
        </p:nvSpPr>
        <p:spPr/>
        <p:txBody>
          <a:bodyPr>
            <a:normAutofit lnSpcReduction="10000"/>
          </a:bodyPr>
          <a:lstStyle/>
          <a:p>
            <a:pPr marL="0" indent="0">
              <a:buNone/>
            </a:pPr>
            <a:r>
              <a:rPr lang="de-DE" dirty="0" smtClean="0"/>
              <a:t>Abschlussdokument der Bischofssynode vom 27.12.2018</a:t>
            </a:r>
            <a:endParaRPr lang="de-DE" dirty="0"/>
          </a:p>
          <a:p>
            <a:r>
              <a:rPr lang="de-DE" dirty="0" smtClean="0"/>
              <a:t>in 14 Sprachgruppen wurden rund 360 Änderungen am Entwurf des Abschlussdokumentes erarbeitet</a:t>
            </a:r>
          </a:p>
          <a:p>
            <a:r>
              <a:rPr lang="de-DE" dirty="0" smtClean="0"/>
              <a:t>jedes Kapitel des vorliegenden Abschlussdokumentes wurde abgestimmt (2/3 Mehrheit notwendig) </a:t>
            </a:r>
          </a:p>
          <a:p>
            <a:pPr marL="0" indent="0">
              <a:buNone/>
            </a:pPr>
            <a:r>
              <a:rPr lang="de-DE" dirty="0" smtClean="0"/>
              <a:t>„Ich </a:t>
            </a:r>
            <a:r>
              <a:rPr lang="de-DE" dirty="0"/>
              <a:t>danke euch allen, die ihr an diesem „</a:t>
            </a:r>
            <a:r>
              <a:rPr lang="de-DE" dirty="0" smtClean="0"/>
              <a:t>gemeinsamen Unterwegssein</a:t>
            </a:r>
            <a:r>
              <a:rPr lang="de-DE" dirty="0"/>
              <a:t>“ teilgenommen habt. Der Herr segne </a:t>
            </a:r>
            <a:r>
              <a:rPr lang="de-DE" dirty="0" smtClean="0"/>
              <a:t>unsere Schritte</a:t>
            </a:r>
            <a:r>
              <a:rPr lang="de-DE" dirty="0"/>
              <a:t>, damit wir fähig werden, den jungen </a:t>
            </a:r>
            <a:r>
              <a:rPr lang="de-DE" dirty="0" smtClean="0"/>
              <a:t>Menschen zuzuhören</a:t>
            </a:r>
            <a:r>
              <a:rPr lang="de-DE" dirty="0"/>
              <a:t>, ihnen zu Nächsten zu werden und ihnen von </a:t>
            </a:r>
            <a:r>
              <a:rPr lang="de-DE" dirty="0" smtClean="0"/>
              <a:t>der Freude </a:t>
            </a:r>
            <a:r>
              <a:rPr lang="de-DE" dirty="0"/>
              <a:t>unseres Lebens Zeugnis zu geben: </a:t>
            </a:r>
            <a:r>
              <a:rPr lang="de-DE" dirty="0" smtClean="0"/>
              <a:t>Jesus“ </a:t>
            </a:r>
          </a:p>
          <a:p>
            <a:pPr marL="0" indent="0">
              <a:buNone/>
            </a:pPr>
            <a:r>
              <a:rPr lang="de-DE" sz="1900" dirty="0" smtClean="0"/>
              <a:t>(Tweet von Papst Franziskus zum Abschluss der Synode)</a:t>
            </a:r>
          </a:p>
          <a:p>
            <a:pPr marL="0" indent="0">
              <a:buNone/>
            </a:pPr>
            <a:endParaRPr lang="de-DE" dirty="0"/>
          </a:p>
        </p:txBody>
      </p:sp>
    </p:spTree>
    <p:extLst>
      <p:ext uri="{BB962C8B-B14F-4D97-AF65-F5344CB8AC3E}">
        <p14:creationId xmlns:p14="http://schemas.microsoft.com/office/powerpoint/2010/main" val="3667170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de-DE" b="1" dirty="0" smtClean="0"/>
              <a:t>Wählen</a:t>
            </a:r>
            <a:r>
              <a:rPr lang="de-DE" dirty="0" smtClean="0"/>
              <a:t> </a:t>
            </a:r>
            <a:endParaRPr lang="de-DE" dirty="0"/>
          </a:p>
        </p:txBody>
      </p:sp>
      <p:sp>
        <p:nvSpPr>
          <p:cNvPr id="3" name="Inhaltsplatzhalter 2"/>
          <p:cNvSpPr>
            <a:spLocks noGrp="1"/>
          </p:cNvSpPr>
          <p:nvPr>
            <p:ph idx="1"/>
          </p:nvPr>
        </p:nvSpPr>
        <p:spPr/>
        <p:txBody>
          <a:bodyPr>
            <a:normAutofit lnSpcReduction="10000"/>
          </a:bodyPr>
          <a:lstStyle/>
          <a:p>
            <a:pPr marL="0" indent="0">
              <a:buNone/>
            </a:pPr>
            <a:r>
              <a:rPr lang="de-DE" dirty="0" smtClean="0"/>
              <a:t>Nachsynodales Schreiben „Christus </a:t>
            </a:r>
            <a:r>
              <a:rPr lang="de-DE" dirty="0" err="1" smtClean="0"/>
              <a:t>vivit</a:t>
            </a:r>
            <a:r>
              <a:rPr lang="de-DE" dirty="0" smtClean="0"/>
              <a:t>“ von Papst Franziskus </a:t>
            </a:r>
            <a:r>
              <a:rPr lang="de-DE" dirty="0"/>
              <a:t>(25.03.2019</a:t>
            </a:r>
            <a:r>
              <a:rPr lang="de-DE" dirty="0" smtClean="0"/>
              <a:t>)</a:t>
            </a:r>
          </a:p>
          <a:p>
            <a:pPr marL="0" indent="0">
              <a:buNone/>
            </a:pPr>
            <a:r>
              <a:rPr lang="de-DE" dirty="0" smtClean="0"/>
              <a:t>Papst Franziskus fasst hier die Ergebnisse der Bischofssynode zusammen. Sein rund 60seitiges Schreiben hat neun Kapitel mit insgesamt 299 Artikeln. Papst Franziskus geht v.a. auf die Herausforderungen einer jungen Kirche ein und beschreibt die Situation junger Menschen heute und einige drängende Problemlagen. Er geht u.a. auf die Beziehungen zwischen den Generationen ein und unterstreicht die Bedeutung der christlichen Sicht von Familie. Zudem gibt er Anregungen für ein veränderte und  erneuerte Jugend- und Berufungspastoral. </a:t>
            </a:r>
            <a:endParaRPr lang="de-DE" dirty="0"/>
          </a:p>
        </p:txBody>
      </p:sp>
    </p:spTree>
    <p:extLst>
      <p:ext uri="{BB962C8B-B14F-4D97-AF65-F5344CB8AC3E}">
        <p14:creationId xmlns:p14="http://schemas.microsoft.com/office/powerpoint/2010/main" val="3553846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C Überblick über die Dokumente</a:t>
            </a:r>
            <a:endParaRPr lang="de-DE" b="1" dirty="0"/>
          </a:p>
        </p:txBody>
      </p:sp>
      <p:sp>
        <p:nvSpPr>
          <p:cNvPr id="3" name="Inhaltsplatzhalter 2"/>
          <p:cNvSpPr>
            <a:spLocks noGrp="1"/>
          </p:cNvSpPr>
          <p:nvPr>
            <p:ph idx="1"/>
          </p:nvPr>
        </p:nvSpPr>
        <p:spPr/>
        <p:txBody>
          <a:bodyPr/>
          <a:lstStyle/>
          <a:p>
            <a:r>
              <a:rPr lang="de-DE" dirty="0" smtClean="0"/>
              <a:t>Brief von Papst Franziskus an die Jugendlichen (1)</a:t>
            </a:r>
          </a:p>
          <a:p>
            <a:r>
              <a:rPr lang="de-DE" dirty="0" smtClean="0"/>
              <a:t>Abschlussdokument der Vorsynode (2)</a:t>
            </a:r>
          </a:p>
          <a:p>
            <a:r>
              <a:rPr lang="de-DE" dirty="0" err="1" smtClean="0"/>
              <a:t>Instrumentum</a:t>
            </a:r>
            <a:r>
              <a:rPr lang="de-DE" dirty="0" smtClean="0"/>
              <a:t> </a:t>
            </a:r>
            <a:r>
              <a:rPr lang="de-DE" dirty="0" err="1" smtClean="0"/>
              <a:t>laboris</a:t>
            </a:r>
            <a:r>
              <a:rPr lang="de-DE" dirty="0" smtClean="0"/>
              <a:t> (3)</a:t>
            </a:r>
          </a:p>
          <a:p>
            <a:r>
              <a:rPr lang="de-DE" dirty="0" smtClean="0"/>
              <a:t>Abschlussdokument der Bischofssynode (4)</a:t>
            </a:r>
          </a:p>
          <a:p>
            <a:r>
              <a:rPr lang="de-DE" dirty="0" smtClean="0"/>
              <a:t>Predigt von Papst Franziskus beim Synoden-Abschlussgottesdienst (5)</a:t>
            </a:r>
          </a:p>
          <a:p>
            <a:r>
              <a:rPr lang="de-DE" dirty="0" smtClean="0"/>
              <a:t>Nachsynodales Schreiben „Christus </a:t>
            </a:r>
            <a:r>
              <a:rPr lang="de-DE" dirty="0" err="1" smtClean="0"/>
              <a:t>vivit</a:t>
            </a:r>
            <a:r>
              <a:rPr lang="de-DE" dirty="0" smtClean="0"/>
              <a:t>“ von Papst Franziskus  (6)</a:t>
            </a:r>
          </a:p>
          <a:p>
            <a:endParaRPr lang="de-DE" dirty="0"/>
          </a:p>
        </p:txBody>
      </p:sp>
    </p:spTree>
    <p:extLst>
      <p:ext uri="{BB962C8B-B14F-4D97-AF65-F5344CB8AC3E}">
        <p14:creationId xmlns:p14="http://schemas.microsoft.com/office/powerpoint/2010/main" val="532088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Vorsynodaler Prozess</a:t>
            </a:r>
            <a:r>
              <a:rPr lang="de-DE" dirty="0" smtClean="0"/>
              <a:t> </a:t>
            </a:r>
            <a:endParaRPr lang="de-DE" dirty="0"/>
          </a:p>
        </p:txBody>
      </p:sp>
      <p:sp>
        <p:nvSpPr>
          <p:cNvPr id="3" name="Inhaltsplatzhalter 2"/>
          <p:cNvSpPr>
            <a:spLocks noGrp="1"/>
          </p:cNvSpPr>
          <p:nvPr>
            <p:ph idx="1"/>
          </p:nvPr>
        </p:nvSpPr>
        <p:spPr/>
        <p:txBody>
          <a:bodyPr>
            <a:normAutofit fontScale="85000" lnSpcReduction="10000"/>
          </a:bodyPr>
          <a:lstStyle/>
          <a:p>
            <a:pPr marL="0" indent="0">
              <a:buNone/>
            </a:pPr>
            <a:r>
              <a:rPr lang="de-DE" dirty="0" smtClean="0"/>
              <a:t>Zentrale Themen, Fragen und Erwartungen aus: Online-Befragung, Vorsynode, </a:t>
            </a:r>
            <a:r>
              <a:rPr lang="de-DE" dirty="0" err="1" smtClean="0"/>
              <a:t>Instrumentum</a:t>
            </a:r>
            <a:r>
              <a:rPr lang="de-DE" dirty="0" smtClean="0"/>
              <a:t> </a:t>
            </a:r>
            <a:r>
              <a:rPr lang="de-DE" dirty="0" err="1" smtClean="0"/>
              <a:t>laboris</a:t>
            </a:r>
            <a:r>
              <a:rPr lang="de-DE" dirty="0" smtClean="0"/>
              <a:t>, </a:t>
            </a:r>
            <a:r>
              <a:rPr lang="de-DE" dirty="0" err="1" smtClean="0"/>
              <a:t>SocialMediaGroup</a:t>
            </a:r>
            <a:r>
              <a:rPr lang="de-DE" dirty="0" smtClean="0"/>
              <a:t>:</a:t>
            </a:r>
          </a:p>
          <a:p>
            <a:pPr marL="0" indent="0">
              <a:buNone/>
            </a:pPr>
            <a:r>
              <a:rPr lang="de-DE" dirty="0" smtClean="0"/>
              <a:t>Eine echte Kirche : authentische Kirche, authentische Zeugen, authentische Begleitung (Transparenz, Offenheit, Ehrlichkeit, Willkommenskultur, Kommunikation, Freude, Gemeinschaft im Austausch)</a:t>
            </a:r>
          </a:p>
          <a:p>
            <a:pPr marL="0" indent="0">
              <a:buNone/>
            </a:pPr>
            <a:r>
              <a:rPr lang="de-DE" dirty="0" smtClean="0"/>
              <a:t>Die Rolle der Frau: Ordensfrauen, Frauen in Führungspositionen, klare Stellungnahme zur Rolle der Frau in der Kirche, Herausforderung: Berufung und Platz in der Kirche suchen</a:t>
            </a:r>
          </a:p>
          <a:p>
            <a:pPr marL="0" indent="0">
              <a:buNone/>
            </a:pPr>
            <a:r>
              <a:rPr lang="de-DE" dirty="0" smtClean="0"/>
              <a:t>Eine Kirche, die hinausgeht: Kirche die an Orten begegnet, die für die Jugendlichen relevant sind: digitale Räume, Bars, Cafés, Kinos oder auch Asylunterkunft (Gemeinschaft erleben, lebensverändernde Glaubenserfahrungen machen, Kreativität einsetzen, anderen Gutes tun)Kirche sollte kreative, neue Wege finden, Menschen dort zu begegnen, wo sie sich wohlfühlen und sich spontan treffen </a:t>
            </a:r>
            <a:endParaRPr lang="de-DE" dirty="0"/>
          </a:p>
        </p:txBody>
      </p:sp>
    </p:spTree>
    <p:extLst>
      <p:ext uri="{BB962C8B-B14F-4D97-AF65-F5344CB8AC3E}">
        <p14:creationId xmlns:p14="http://schemas.microsoft.com/office/powerpoint/2010/main" val="416212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Abschlussdokument der Bischofssynode </a:t>
            </a:r>
            <a:r>
              <a:rPr lang="de-DE" sz="2000" dirty="0" smtClean="0"/>
              <a:t>(4)</a:t>
            </a:r>
            <a:r>
              <a:rPr lang="de-DE" sz="2000" dirty="0"/>
              <a:t/>
            </a:r>
            <a:br>
              <a:rPr lang="de-DE" sz="2000" dirty="0"/>
            </a:br>
            <a:endParaRPr lang="de-DE" dirty="0"/>
          </a:p>
        </p:txBody>
      </p:sp>
      <p:sp>
        <p:nvSpPr>
          <p:cNvPr id="3" name="Inhaltsplatzhalter 2"/>
          <p:cNvSpPr>
            <a:spLocks noGrp="1"/>
          </p:cNvSpPr>
          <p:nvPr>
            <p:ph idx="1"/>
          </p:nvPr>
        </p:nvSpPr>
        <p:spPr>
          <a:xfrm>
            <a:off x="838200" y="1224643"/>
            <a:ext cx="10515600" cy="4952320"/>
          </a:xfrm>
        </p:spPr>
        <p:txBody>
          <a:bodyPr>
            <a:normAutofit fontScale="92500" lnSpcReduction="20000"/>
          </a:bodyPr>
          <a:lstStyle/>
          <a:p>
            <a:pPr marL="0" indent="0">
              <a:buNone/>
            </a:pPr>
            <a:r>
              <a:rPr lang="de-DE" i="1" dirty="0" smtClean="0"/>
              <a:t>Inhaltsverzeichnis:</a:t>
            </a:r>
            <a:r>
              <a:rPr lang="de-DE" dirty="0" smtClean="0"/>
              <a:t> </a:t>
            </a:r>
          </a:p>
          <a:p>
            <a:pPr marL="0" indent="0">
              <a:buNone/>
            </a:pPr>
            <a:r>
              <a:rPr lang="de-DE" b="1" dirty="0" smtClean="0"/>
              <a:t>Einleitung: Wie wir die Synode erlebt haben</a:t>
            </a:r>
          </a:p>
          <a:p>
            <a:pPr marL="0" indent="0">
              <a:buNone/>
            </a:pPr>
            <a:r>
              <a:rPr lang="de-DE" b="1" dirty="0" smtClean="0"/>
              <a:t>Vorwort: Jesus geht mit den Jüngern von Emmaus</a:t>
            </a:r>
          </a:p>
          <a:p>
            <a:pPr marL="0" indent="0">
              <a:buNone/>
            </a:pPr>
            <a:r>
              <a:rPr lang="de-DE" b="1" dirty="0" smtClean="0"/>
              <a:t>Teil 1 „Und er ging mit ihnen“</a:t>
            </a:r>
          </a:p>
          <a:p>
            <a:pPr marL="0" indent="0">
              <a:buNone/>
            </a:pPr>
            <a:r>
              <a:rPr lang="de-DE" dirty="0" smtClean="0"/>
              <a:t>Kap. I: Eine hörende Kirche </a:t>
            </a:r>
            <a:r>
              <a:rPr lang="de-DE" sz="2600" dirty="0" smtClean="0"/>
              <a:t>(Empathisch zuhören und sehen – Die Vielfalt der Kontexte und Kulturen – Ein erster Blick auf die Kirche von heute)</a:t>
            </a:r>
          </a:p>
          <a:p>
            <a:pPr marL="0" indent="0">
              <a:buNone/>
            </a:pPr>
            <a:r>
              <a:rPr lang="de-DE" dirty="0" smtClean="0"/>
              <a:t>Kap. II: Drei Schwerpunkte </a:t>
            </a:r>
            <a:r>
              <a:rPr lang="de-DE" sz="2600" dirty="0" smtClean="0"/>
              <a:t>(Neuerungen in der digitalen Welt – Migranten als Paradigma unserer Zeit – Alle Formen von Missbrauch erkennen und auf diese reagieren)</a:t>
            </a:r>
            <a:endParaRPr lang="de-DE" dirty="0" smtClean="0"/>
          </a:p>
          <a:p>
            <a:pPr marL="0" indent="0">
              <a:buNone/>
            </a:pPr>
            <a:r>
              <a:rPr lang="de-DE" dirty="0" smtClean="0"/>
              <a:t>Kap. III: Identität und Beziehungen </a:t>
            </a:r>
            <a:r>
              <a:rPr lang="de-DE" sz="2600" dirty="0" smtClean="0"/>
              <a:t>(Familie und generationenübergreifende Beziehungen – Körper und Gefühlsleben – Formen der Schutzlosigkeit)</a:t>
            </a:r>
          </a:p>
          <a:p>
            <a:pPr marL="0" indent="0">
              <a:buNone/>
            </a:pPr>
            <a:r>
              <a:rPr lang="de-DE" dirty="0" smtClean="0"/>
              <a:t>Kap. IV: Jung sein heute </a:t>
            </a:r>
            <a:r>
              <a:rPr lang="de-DE" sz="2600" dirty="0" smtClean="0"/>
              <a:t>(Aspekte der heutigen Jugendkultur – Spiritualität und Religiosität – Partizipation und </a:t>
            </a:r>
            <a:r>
              <a:rPr lang="de-DE" sz="2600" dirty="0" err="1" smtClean="0"/>
              <a:t>Protagonismus</a:t>
            </a:r>
            <a:r>
              <a:rPr lang="de-DE" sz="2600" dirty="0" smtClean="0"/>
              <a:t>) </a:t>
            </a:r>
            <a:endParaRPr lang="de-DE" sz="2600" dirty="0"/>
          </a:p>
        </p:txBody>
      </p:sp>
    </p:spTree>
    <p:extLst>
      <p:ext uri="{BB962C8B-B14F-4D97-AF65-F5344CB8AC3E}">
        <p14:creationId xmlns:p14="http://schemas.microsoft.com/office/powerpoint/2010/main" val="103274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Abschlussdokument der Bischofssynode </a:t>
            </a:r>
            <a:r>
              <a:rPr lang="de-DE" sz="2000" dirty="0" smtClean="0"/>
              <a:t>(4)</a:t>
            </a:r>
            <a:r>
              <a:rPr lang="de-DE" sz="2000" dirty="0"/>
              <a:t/>
            </a:r>
            <a:br>
              <a:rPr lang="de-DE" sz="2000" dirty="0"/>
            </a:br>
            <a:endParaRPr lang="de-DE" dirty="0"/>
          </a:p>
        </p:txBody>
      </p:sp>
      <p:sp>
        <p:nvSpPr>
          <p:cNvPr id="3" name="Inhaltsplatzhalter 2"/>
          <p:cNvSpPr>
            <a:spLocks noGrp="1"/>
          </p:cNvSpPr>
          <p:nvPr>
            <p:ph idx="1"/>
          </p:nvPr>
        </p:nvSpPr>
        <p:spPr>
          <a:xfrm>
            <a:off x="838200" y="1224643"/>
            <a:ext cx="10515600" cy="4952320"/>
          </a:xfrm>
        </p:spPr>
        <p:txBody>
          <a:bodyPr>
            <a:normAutofit lnSpcReduction="10000"/>
          </a:bodyPr>
          <a:lstStyle/>
          <a:p>
            <a:pPr marL="0" indent="0">
              <a:buNone/>
            </a:pPr>
            <a:r>
              <a:rPr lang="de-DE" i="1" dirty="0" smtClean="0"/>
              <a:t>Inhaltsverzeichnis: </a:t>
            </a:r>
          </a:p>
          <a:p>
            <a:pPr marL="0" indent="0">
              <a:buNone/>
            </a:pPr>
            <a:r>
              <a:rPr lang="de-DE" b="1" dirty="0" smtClean="0"/>
              <a:t>Teil </a:t>
            </a:r>
            <a:r>
              <a:rPr lang="de-DE" b="1" dirty="0"/>
              <a:t>2</a:t>
            </a:r>
            <a:r>
              <a:rPr lang="de-DE" b="1" dirty="0" smtClean="0"/>
              <a:t> „Da wurden ihre Augen aufgetan “</a:t>
            </a:r>
          </a:p>
          <a:p>
            <a:pPr marL="0" indent="0">
              <a:buNone/>
            </a:pPr>
            <a:r>
              <a:rPr lang="de-DE" b="1" dirty="0" smtClean="0"/>
              <a:t>Ein neues Pfingsten </a:t>
            </a:r>
          </a:p>
          <a:p>
            <a:pPr marL="0" indent="0">
              <a:buNone/>
            </a:pPr>
            <a:r>
              <a:rPr lang="de-DE" dirty="0" smtClean="0"/>
              <a:t>Kap. I: Das Geschenk der Jugend </a:t>
            </a:r>
            <a:r>
              <a:rPr lang="de-DE" sz="2600" dirty="0" smtClean="0"/>
              <a:t>(Der junge Jesus unter jungen Menschen – Erwachsen werden – Zur Freiheit berufen)</a:t>
            </a:r>
          </a:p>
          <a:p>
            <a:pPr marL="0" indent="0">
              <a:buNone/>
            </a:pPr>
            <a:r>
              <a:rPr lang="de-DE" dirty="0" smtClean="0"/>
              <a:t>Kap. II: Das Geheimnis der Berufung </a:t>
            </a:r>
            <a:r>
              <a:rPr lang="de-DE" sz="2600" dirty="0" smtClean="0"/>
              <a:t>(Die Suche nach Berufung – Die Berufung, Jesus nachzufolgen – Berufung und Berufungen)</a:t>
            </a:r>
          </a:p>
          <a:p>
            <a:pPr marL="0" indent="0">
              <a:buNone/>
            </a:pPr>
            <a:r>
              <a:rPr lang="de-DE" dirty="0" smtClean="0"/>
              <a:t>Kap. III: Der Auftrag zu begleiten </a:t>
            </a:r>
            <a:r>
              <a:rPr lang="de-DE" sz="2600" dirty="0" smtClean="0"/>
              <a:t>(Eine Kirche, die begleitet – Gemeinschafts-, Gruppen- und Einzelbegleitung – Qualifizierte Begleiter) </a:t>
            </a:r>
          </a:p>
          <a:p>
            <a:pPr marL="0" indent="0">
              <a:buNone/>
            </a:pPr>
            <a:r>
              <a:rPr lang="de-DE" dirty="0" smtClean="0"/>
              <a:t>Kap. IV: Die Kunst der Unterscheidung </a:t>
            </a:r>
            <a:r>
              <a:rPr lang="de-DE" sz="2600" dirty="0" smtClean="0"/>
              <a:t>(Die Kirche als Umfeld zu unterscheiden – Das Gewissen in der Unterscheidung – Die Praxis der Unterscheidung)</a:t>
            </a:r>
            <a:endParaRPr lang="de-DE" dirty="0"/>
          </a:p>
        </p:txBody>
      </p:sp>
    </p:spTree>
    <p:extLst>
      <p:ext uri="{BB962C8B-B14F-4D97-AF65-F5344CB8AC3E}">
        <p14:creationId xmlns:p14="http://schemas.microsoft.com/office/powerpoint/2010/main" val="667398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Abschlussdokument der Bischofssynode </a:t>
            </a:r>
            <a:r>
              <a:rPr lang="de-DE" sz="2000" dirty="0" smtClean="0"/>
              <a:t>(4)</a:t>
            </a:r>
            <a:r>
              <a:rPr lang="de-DE" sz="2000" dirty="0"/>
              <a:t/>
            </a:r>
            <a:br>
              <a:rPr lang="de-DE" sz="2000" dirty="0"/>
            </a:br>
            <a:endParaRPr lang="de-DE" dirty="0"/>
          </a:p>
        </p:txBody>
      </p:sp>
      <p:sp>
        <p:nvSpPr>
          <p:cNvPr id="3" name="Inhaltsplatzhalter 2"/>
          <p:cNvSpPr>
            <a:spLocks noGrp="1"/>
          </p:cNvSpPr>
          <p:nvPr>
            <p:ph idx="1"/>
          </p:nvPr>
        </p:nvSpPr>
        <p:spPr>
          <a:xfrm>
            <a:off x="838200" y="1224643"/>
            <a:ext cx="10515600" cy="4952320"/>
          </a:xfrm>
        </p:spPr>
        <p:txBody>
          <a:bodyPr>
            <a:normAutofit fontScale="92500"/>
          </a:bodyPr>
          <a:lstStyle/>
          <a:p>
            <a:pPr marL="0" indent="0">
              <a:buNone/>
            </a:pPr>
            <a:r>
              <a:rPr lang="de-DE" i="1" dirty="0" smtClean="0"/>
              <a:t>Inhaltsverzeichnis:</a:t>
            </a:r>
            <a:r>
              <a:rPr lang="de-DE" dirty="0" smtClean="0"/>
              <a:t> </a:t>
            </a:r>
          </a:p>
          <a:p>
            <a:pPr marL="0" indent="0">
              <a:buNone/>
            </a:pPr>
            <a:r>
              <a:rPr lang="de-DE" b="1" dirty="0" smtClean="0"/>
              <a:t>Teil </a:t>
            </a:r>
            <a:r>
              <a:rPr lang="de-DE" b="1" dirty="0"/>
              <a:t>3</a:t>
            </a:r>
            <a:r>
              <a:rPr lang="de-DE" b="1" dirty="0" smtClean="0"/>
              <a:t> „Noch in derselben Stunde brachen sie auf“</a:t>
            </a:r>
          </a:p>
          <a:p>
            <a:pPr marL="0" indent="0">
              <a:buNone/>
            </a:pPr>
            <a:r>
              <a:rPr lang="de-DE" b="1" dirty="0" smtClean="0"/>
              <a:t>Eine junge Kirche </a:t>
            </a:r>
          </a:p>
          <a:p>
            <a:pPr marL="0" indent="0">
              <a:buNone/>
            </a:pPr>
            <a:r>
              <a:rPr lang="de-DE" dirty="0" smtClean="0"/>
              <a:t>Kap. I: Die missionarische </a:t>
            </a:r>
            <a:r>
              <a:rPr lang="de-DE" dirty="0" err="1" smtClean="0"/>
              <a:t>Synodalität</a:t>
            </a:r>
            <a:r>
              <a:rPr lang="de-DE" dirty="0" smtClean="0"/>
              <a:t> der Kirche </a:t>
            </a:r>
            <a:r>
              <a:rPr lang="de-DE" sz="2600" dirty="0" smtClean="0"/>
              <a:t>(Eine konstitutive Dynamik – Ein Stil für die Mission)</a:t>
            </a:r>
            <a:endParaRPr lang="de-DE" dirty="0" smtClean="0"/>
          </a:p>
          <a:p>
            <a:pPr marL="0" indent="0">
              <a:buNone/>
            </a:pPr>
            <a:r>
              <a:rPr lang="de-DE" dirty="0" smtClean="0"/>
              <a:t>Kap. II: Im Alltag gemeinsam unterwegs sein</a:t>
            </a:r>
            <a:r>
              <a:rPr lang="de-DE" sz="2600" dirty="0" smtClean="0"/>
              <a:t> (Von den Strukturen hin zu den Beziehungen – Das Leben der Gemeinschaft – Jugendpastoral und Berufungssicht)</a:t>
            </a:r>
            <a:endParaRPr lang="de-DE" dirty="0" smtClean="0"/>
          </a:p>
          <a:p>
            <a:pPr marL="0" indent="0">
              <a:buNone/>
            </a:pPr>
            <a:r>
              <a:rPr lang="de-DE" dirty="0" smtClean="0"/>
              <a:t>Kap. III: Ein erneuter missionarischer Schwung</a:t>
            </a:r>
          </a:p>
          <a:p>
            <a:pPr marL="0" indent="0">
              <a:buNone/>
            </a:pPr>
            <a:r>
              <a:rPr lang="de-DE" dirty="0" smtClean="0"/>
              <a:t>Kap. IV: Ganzheitliche Ausbildung</a:t>
            </a:r>
          </a:p>
          <a:p>
            <a:pPr marL="0" indent="0">
              <a:buNone/>
            </a:pPr>
            <a:r>
              <a:rPr lang="de-DE" dirty="0" smtClean="0"/>
              <a:t>Schlusswort </a:t>
            </a:r>
            <a:r>
              <a:rPr lang="de-DE" sz="2600" dirty="0" smtClean="0"/>
              <a:t>(Gerufen, heilig zu werden – Die Welt durch Heiligkeit wiedererwecken – Mitgerissen von der Heiligkeit junger Menschen)  </a:t>
            </a:r>
            <a:endParaRPr lang="de-DE" sz="2600" dirty="0"/>
          </a:p>
        </p:txBody>
      </p:sp>
    </p:spTree>
    <p:extLst>
      <p:ext uri="{BB962C8B-B14F-4D97-AF65-F5344CB8AC3E}">
        <p14:creationId xmlns:p14="http://schemas.microsoft.com/office/powerpoint/2010/main" val="1655758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AUFBAU</a:t>
            </a:r>
            <a:endParaRPr lang="de-DE" b="1" dirty="0"/>
          </a:p>
        </p:txBody>
      </p:sp>
      <p:sp>
        <p:nvSpPr>
          <p:cNvPr id="3" name="Inhaltsplatzhalter 2"/>
          <p:cNvSpPr>
            <a:spLocks noGrp="1"/>
          </p:cNvSpPr>
          <p:nvPr>
            <p:ph idx="1"/>
          </p:nvPr>
        </p:nvSpPr>
        <p:spPr/>
        <p:txBody>
          <a:bodyPr/>
          <a:lstStyle/>
          <a:p>
            <a:pPr marL="0" indent="0">
              <a:buNone/>
            </a:pPr>
            <a:endParaRPr lang="de-DE" dirty="0" smtClean="0"/>
          </a:p>
          <a:p>
            <a:pPr marL="0" indent="0">
              <a:buNone/>
            </a:pPr>
            <a:endParaRPr lang="de-DE" dirty="0"/>
          </a:p>
          <a:p>
            <a:pPr marL="0" indent="0">
              <a:buNone/>
            </a:pPr>
            <a:r>
              <a:rPr lang="de-DE" sz="4000" dirty="0" smtClean="0"/>
              <a:t>A Grundlegendes zur Synode</a:t>
            </a:r>
          </a:p>
          <a:p>
            <a:pPr marL="0" indent="0">
              <a:buNone/>
            </a:pPr>
            <a:r>
              <a:rPr lang="de-DE" sz="4000" dirty="0" smtClean="0"/>
              <a:t>B Der synodale Prozess</a:t>
            </a:r>
          </a:p>
          <a:p>
            <a:pPr marL="0" indent="0">
              <a:buNone/>
            </a:pPr>
            <a:r>
              <a:rPr lang="de-DE" sz="4000" dirty="0" smtClean="0"/>
              <a:t>C Überblick über die Dokumente </a:t>
            </a:r>
          </a:p>
          <a:p>
            <a:pPr marL="0" indent="0">
              <a:buNone/>
            </a:pPr>
            <a:r>
              <a:rPr lang="de-DE" sz="4000" dirty="0" smtClean="0"/>
              <a:t>D Hinweis auf  Arbeitsmaterialien </a:t>
            </a:r>
          </a:p>
          <a:p>
            <a:endParaRPr lang="de-DE" dirty="0" smtClean="0"/>
          </a:p>
          <a:p>
            <a:pPr marL="0" indent="0">
              <a:buNone/>
            </a:pP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8786" y="365125"/>
            <a:ext cx="5375014" cy="2353690"/>
          </a:xfrm>
          <a:prstGeom prst="rect">
            <a:avLst/>
          </a:prstGeom>
          <a:effectLst>
            <a:softEdge rad="317500"/>
          </a:effectLst>
        </p:spPr>
      </p:pic>
    </p:spTree>
    <p:extLst>
      <p:ext uri="{BB962C8B-B14F-4D97-AF65-F5344CB8AC3E}">
        <p14:creationId xmlns:p14="http://schemas.microsoft.com/office/powerpoint/2010/main" val="8285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Nachsynodales Schreiben „Christus </a:t>
            </a:r>
            <a:r>
              <a:rPr lang="de-DE" dirty="0" err="1" smtClean="0"/>
              <a:t>vivit</a:t>
            </a:r>
            <a:r>
              <a:rPr lang="de-DE" dirty="0" smtClean="0"/>
              <a:t>“ </a:t>
            </a:r>
            <a:r>
              <a:rPr lang="de-DE" sz="2000" dirty="0" smtClean="0"/>
              <a:t>(6)</a:t>
            </a:r>
            <a:endParaRPr lang="de-DE" sz="2000" dirty="0"/>
          </a:p>
        </p:txBody>
      </p:sp>
      <p:sp>
        <p:nvSpPr>
          <p:cNvPr id="3" name="Inhaltsplatzhalter 2"/>
          <p:cNvSpPr>
            <a:spLocks noGrp="1"/>
          </p:cNvSpPr>
          <p:nvPr>
            <p:ph idx="1"/>
          </p:nvPr>
        </p:nvSpPr>
        <p:spPr>
          <a:xfrm>
            <a:off x="838200" y="1690688"/>
            <a:ext cx="10515600" cy="4889725"/>
          </a:xfrm>
        </p:spPr>
        <p:txBody>
          <a:bodyPr>
            <a:normAutofit fontScale="85000" lnSpcReduction="20000"/>
          </a:bodyPr>
          <a:lstStyle/>
          <a:p>
            <a:pPr marL="0" indent="0">
              <a:buNone/>
            </a:pPr>
            <a:r>
              <a:rPr lang="de-DE" i="1" dirty="0" smtClean="0"/>
              <a:t>Inhaltsverzeichnis:</a:t>
            </a:r>
          </a:p>
          <a:p>
            <a:pPr marL="0" indent="0">
              <a:buNone/>
            </a:pPr>
            <a:r>
              <a:rPr lang="de-DE" dirty="0" smtClean="0"/>
              <a:t>Einleitung</a:t>
            </a:r>
            <a:endParaRPr lang="de-DE" dirty="0"/>
          </a:p>
          <a:p>
            <a:pPr marL="0" indent="0">
              <a:buNone/>
            </a:pPr>
            <a:r>
              <a:rPr lang="de-DE" dirty="0"/>
              <a:t>Erstes Kapitel: Was sagt das Wort Gottes über die jungen Menschen? (5. – 21.)</a:t>
            </a:r>
          </a:p>
          <a:p>
            <a:pPr marL="0" indent="0">
              <a:buNone/>
            </a:pPr>
            <a:r>
              <a:rPr lang="de-DE" dirty="0"/>
              <a:t>Zweites Kapitel: Jesus Christus ist immer jung (22. – 63.)</a:t>
            </a:r>
          </a:p>
          <a:p>
            <a:pPr marL="0" indent="0">
              <a:buNone/>
            </a:pPr>
            <a:r>
              <a:rPr lang="de-DE" dirty="0"/>
              <a:t>Drittes Kapitel: Ihr seid das Jetzt Gottes (64. – 110)</a:t>
            </a:r>
          </a:p>
          <a:p>
            <a:pPr marL="0" indent="0">
              <a:buNone/>
            </a:pPr>
            <a:r>
              <a:rPr lang="de-DE" dirty="0"/>
              <a:t>Viertes Kapitel: Die große Botschaft für alle jungen Menschen (111. – 133.)</a:t>
            </a:r>
          </a:p>
          <a:p>
            <a:pPr marL="0" indent="0">
              <a:buNone/>
            </a:pPr>
            <a:r>
              <a:rPr lang="de-DE" dirty="0"/>
              <a:t>Fünftes Kapitel: Wege der Jugend (134. – 178.)</a:t>
            </a:r>
          </a:p>
          <a:p>
            <a:pPr marL="0" indent="0">
              <a:buNone/>
            </a:pPr>
            <a:r>
              <a:rPr lang="de-DE" dirty="0"/>
              <a:t>Sechstes Kapitel: Junge Menschen mit Wurzeln (179. – 201.)</a:t>
            </a:r>
          </a:p>
          <a:p>
            <a:pPr marL="0" indent="0">
              <a:buNone/>
            </a:pPr>
            <a:r>
              <a:rPr lang="de-DE" dirty="0"/>
              <a:t>Siebtes Kapitel: Die Pastoral der jungen Menschen (202. – 247.)</a:t>
            </a:r>
          </a:p>
          <a:p>
            <a:pPr marL="0" indent="0">
              <a:buNone/>
            </a:pPr>
            <a:r>
              <a:rPr lang="de-DE" dirty="0"/>
              <a:t>Achtes Kapitel: Die Berufung (248. – 277.)</a:t>
            </a:r>
          </a:p>
          <a:p>
            <a:pPr marL="0" indent="0">
              <a:buNone/>
            </a:pPr>
            <a:r>
              <a:rPr lang="de-DE" dirty="0"/>
              <a:t>Neuntes Kapitel: Die geistliche Unterscheidung (278. – 298.)</a:t>
            </a:r>
          </a:p>
          <a:p>
            <a:pPr marL="0" indent="0">
              <a:buNone/>
            </a:pPr>
            <a:r>
              <a:rPr lang="de-DE" dirty="0"/>
              <a:t>Schlusswort (299.)</a:t>
            </a:r>
          </a:p>
        </p:txBody>
      </p:sp>
    </p:spTree>
    <p:extLst>
      <p:ext uri="{BB962C8B-B14F-4D97-AF65-F5344CB8AC3E}">
        <p14:creationId xmlns:p14="http://schemas.microsoft.com/office/powerpoint/2010/main" val="2668822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D Hinweis auf Arbeitsmaterialien </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4351338" cy="4351338"/>
          </a:xfrm>
          <a:effectLst>
            <a:softEdge rad="127000"/>
          </a:effectLst>
        </p:spPr>
      </p:pic>
    </p:spTree>
    <p:extLst>
      <p:ext uri="{BB962C8B-B14F-4D97-AF65-F5344CB8AC3E}">
        <p14:creationId xmlns:p14="http://schemas.microsoft.com/office/powerpoint/2010/main" val="2976755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Spirituelle Impulse zur Emmaus-Perikope </a:t>
            </a:r>
            <a:endParaRPr lang="de-DE" b="1" dirty="0"/>
          </a:p>
        </p:txBody>
      </p:sp>
      <p:sp>
        <p:nvSpPr>
          <p:cNvPr id="3" name="Inhaltsplatzhalter 2"/>
          <p:cNvSpPr>
            <a:spLocks noGrp="1"/>
          </p:cNvSpPr>
          <p:nvPr>
            <p:ph idx="1"/>
          </p:nvPr>
        </p:nvSpPr>
        <p:spPr>
          <a:xfrm>
            <a:off x="4490720" y="2344783"/>
            <a:ext cx="6863080" cy="3832179"/>
          </a:xfrm>
        </p:spPr>
        <p:txBody>
          <a:bodyPr/>
          <a:lstStyle/>
          <a:p>
            <a:r>
              <a:rPr lang="de-DE" dirty="0" smtClean="0"/>
              <a:t>Hinführung Emmaus als „roter Faden“ der Jugendsynode </a:t>
            </a:r>
          </a:p>
          <a:p>
            <a:r>
              <a:rPr lang="de-DE" dirty="0" smtClean="0"/>
              <a:t>Gebet</a:t>
            </a:r>
          </a:p>
          <a:p>
            <a:r>
              <a:rPr lang="de-DE" dirty="0" smtClean="0"/>
              <a:t>Impulstexte</a:t>
            </a:r>
          </a:p>
          <a:p>
            <a:r>
              <a:rPr lang="de-DE" dirty="0" smtClean="0"/>
              <a:t>Anregung Bibelteilen</a:t>
            </a:r>
          </a:p>
          <a:p>
            <a:r>
              <a:rPr lang="de-DE" dirty="0" smtClean="0"/>
              <a:t>Lieder  </a:t>
            </a:r>
          </a:p>
          <a:p>
            <a:endParaRPr lang="de-DE" dirty="0"/>
          </a:p>
          <a:p>
            <a:endParaRPr lang="de-DE" dirty="0" smtClean="0"/>
          </a:p>
          <a:p>
            <a:endParaRPr lang="de-DE" dirty="0" smtClean="0"/>
          </a:p>
          <a:p>
            <a:endParaRPr lang="de-DE" dirty="0"/>
          </a:p>
        </p:txBody>
      </p:sp>
      <p:pic>
        <p:nvPicPr>
          <p:cNvPr id="8" name="Grafik 7" descr="Bildergebnis fÃ¼r emmaus"/>
          <p:cNvPicPr/>
          <p:nvPr/>
        </p:nvPicPr>
        <p:blipFill>
          <a:blip r:embed="rId2">
            <a:extLst>
              <a:ext uri="{28A0092B-C50C-407E-A947-70E740481C1C}">
                <a14:useLocalDpi xmlns:a14="http://schemas.microsoft.com/office/drawing/2010/main" val="0"/>
              </a:ext>
            </a:extLst>
          </a:blip>
          <a:srcRect/>
          <a:stretch>
            <a:fillRect/>
          </a:stretch>
        </p:blipFill>
        <p:spPr bwMode="auto">
          <a:xfrm>
            <a:off x="619760" y="2344784"/>
            <a:ext cx="3106239" cy="2977242"/>
          </a:xfrm>
          <a:prstGeom prst="rect">
            <a:avLst/>
          </a:prstGeom>
          <a:noFill/>
          <a:ln>
            <a:noFill/>
          </a:ln>
          <a:effectLst>
            <a:softEdge rad="63500"/>
          </a:effectLst>
        </p:spPr>
      </p:pic>
    </p:spTree>
    <p:extLst>
      <p:ext uri="{BB962C8B-B14F-4D97-AF65-F5344CB8AC3E}">
        <p14:creationId xmlns:p14="http://schemas.microsoft.com/office/powerpoint/2010/main" val="1430655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Materialien für die Textarbeit </a:t>
            </a:r>
            <a:r>
              <a:rPr lang="de-DE" dirty="0" smtClean="0"/>
              <a:t> </a:t>
            </a:r>
            <a:endParaRPr lang="de-DE" dirty="0"/>
          </a:p>
        </p:txBody>
      </p:sp>
      <p:sp>
        <p:nvSpPr>
          <p:cNvPr id="3" name="Inhaltsplatzhalter 2"/>
          <p:cNvSpPr>
            <a:spLocks noGrp="1"/>
          </p:cNvSpPr>
          <p:nvPr>
            <p:ph idx="1"/>
          </p:nvPr>
        </p:nvSpPr>
        <p:spPr>
          <a:xfrm>
            <a:off x="838200" y="2618105"/>
            <a:ext cx="10515600" cy="4351338"/>
          </a:xfrm>
        </p:spPr>
        <p:txBody>
          <a:bodyPr/>
          <a:lstStyle/>
          <a:p>
            <a:r>
              <a:rPr lang="de-DE" dirty="0" smtClean="0"/>
              <a:t>Papst Franziskus spricht du Jugend an – Überblick über Appelle und direkte Anreden</a:t>
            </a:r>
          </a:p>
          <a:p>
            <a:r>
              <a:rPr lang="de-DE" dirty="0" smtClean="0"/>
              <a:t>Anregung zum Austausch – Ausgewählte Textpassagen aus CV</a:t>
            </a:r>
          </a:p>
          <a:p>
            <a:r>
              <a:rPr lang="de-DE" dirty="0" smtClean="0"/>
              <a:t>Anregungen zu einer erneuerten Jugendpastoral von Papst Franziskus</a:t>
            </a:r>
          </a:p>
          <a:p>
            <a:r>
              <a:rPr lang="de-DE" dirty="0" smtClean="0"/>
              <a:t>Berufung – Zusammenfassung Abschlussdokument</a:t>
            </a:r>
          </a:p>
          <a:p>
            <a:r>
              <a:rPr lang="de-DE" dirty="0" smtClean="0"/>
              <a:t>Berufung – Zusammenfassung CV </a:t>
            </a:r>
            <a:endParaRPr lang="de-DE" dirty="0"/>
          </a:p>
        </p:txBody>
      </p:sp>
      <p:pic>
        <p:nvPicPr>
          <p:cNvPr id="2050" name="Picture 2" descr="Bildergebnis fÃ¼r textarbe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6825" y="365125"/>
            <a:ext cx="2466975" cy="184785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209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Sonstige Materialien </a:t>
            </a:r>
            <a:r>
              <a:rPr lang="de-DE" b="1" dirty="0"/>
              <a:t>für die </a:t>
            </a:r>
            <a:r>
              <a:rPr lang="de-DE" b="1" dirty="0" smtClean="0"/>
              <a:t>Praxis</a:t>
            </a:r>
            <a:endParaRPr lang="de-DE" dirty="0"/>
          </a:p>
        </p:txBody>
      </p:sp>
      <p:sp>
        <p:nvSpPr>
          <p:cNvPr id="3" name="Inhaltsplatzhalter 2"/>
          <p:cNvSpPr>
            <a:spLocks noGrp="1"/>
          </p:cNvSpPr>
          <p:nvPr>
            <p:ph idx="1"/>
          </p:nvPr>
        </p:nvSpPr>
        <p:spPr>
          <a:xfrm>
            <a:off x="838200" y="1825625"/>
            <a:ext cx="6212840" cy="4351338"/>
          </a:xfrm>
        </p:spPr>
        <p:txBody>
          <a:bodyPr>
            <a:normAutofit/>
          </a:bodyPr>
          <a:lstStyle/>
          <a:p>
            <a:r>
              <a:rPr lang="de-DE" dirty="0" smtClean="0"/>
              <a:t>„Wort-Bilder“ BDKJ Bayern (mit Zitaten aus CV) </a:t>
            </a:r>
          </a:p>
          <a:p>
            <a:r>
              <a:rPr lang="de-DE" dirty="0" smtClean="0"/>
              <a:t>„Wort-Bilder“ Pressestelle / BDKJ Augsburg (mit Zitaten aus CV) </a:t>
            </a:r>
          </a:p>
          <a:p>
            <a:r>
              <a:rPr lang="de-DE" dirty="0" smtClean="0"/>
              <a:t>Präsentation „Abschlussdokument“ </a:t>
            </a:r>
            <a:r>
              <a:rPr lang="de-DE" dirty="0" smtClean="0"/>
              <a:t> </a:t>
            </a:r>
            <a:endParaRPr lang="de-DE" dirty="0" smtClean="0"/>
          </a:p>
          <a:p>
            <a:r>
              <a:rPr lang="de-DE" dirty="0" smtClean="0"/>
              <a:t>Präsentation „Jugendsynode“ </a:t>
            </a:r>
            <a:r>
              <a:rPr lang="de-DE" dirty="0" smtClean="0"/>
              <a:t>lang/kurz</a:t>
            </a:r>
            <a:endParaRPr lang="de-DE" dirty="0" smtClean="0"/>
          </a:p>
          <a:p>
            <a:r>
              <a:rPr lang="de-DE" dirty="0" smtClean="0"/>
              <a:t>AB Jugendsynode – konkrete Umsetzung bei mir </a:t>
            </a:r>
            <a:endParaRPr lang="de-DE" dirty="0" smtClean="0"/>
          </a:p>
          <a:p>
            <a:r>
              <a:rPr lang="de-DE" dirty="0" smtClean="0"/>
              <a:t>Jugendplan und Kompass </a:t>
            </a:r>
            <a:endParaRPr lang="de-DE" dirty="0" smtClean="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040" y="1690688"/>
            <a:ext cx="4165600" cy="4165600"/>
          </a:xfrm>
          <a:prstGeom prst="rect">
            <a:avLst/>
          </a:prstGeom>
          <a:effectLst>
            <a:softEdge rad="63500"/>
          </a:effectLst>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0549" y="5571401"/>
            <a:ext cx="409619" cy="409619"/>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9407" y="5571401"/>
            <a:ext cx="421142" cy="421142"/>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9788" y="5571401"/>
            <a:ext cx="409619" cy="409619"/>
          </a:xfrm>
          <a:prstGeom prst="rect">
            <a:avLst/>
          </a:prstGeom>
        </p:spPr>
      </p:pic>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8646" y="5559878"/>
            <a:ext cx="421142" cy="421142"/>
          </a:xfrm>
          <a:prstGeom prst="rect">
            <a:avLst/>
          </a:prstGeom>
        </p:spPr>
      </p:pic>
    </p:spTree>
    <p:extLst>
      <p:ext uri="{BB962C8B-B14F-4D97-AF65-F5344CB8AC3E}">
        <p14:creationId xmlns:p14="http://schemas.microsoft.com/office/powerpoint/2010/main" val="140948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A Grundlegendes zur Synode</a:t>
            </a:r>
            <a:endParaRPr lang="de-DE" b="1"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690688"/>
            <a:ext cx="6695651" cy="4466269"/>
          </a:xfrm>
          <a:prstGeom prst="rect">
            <a:avLst/>
          </a:prstGeom>
          <a:effectLst>
            <a:softEdge rad="317500"/>
          </a:effectLst>
        </p:spPr>
      </p:pic>
    </p:spTree>
    <p:extLst>
      <p:ext uri="{BB962C8B-B14F-4D97-AF65-F5344CB8AC3E}">
        <p14:creationId xmlns:p14="http://schemas.microsoft.com/office/powerpoint/2010/main" val="1365003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6790"/>
            <a:ext cx="10515600" cy="1325563"/>
          </a:xfrm>
        </p:spPr>
        <p:txBody>
          <a:bodyPr/>
          <a:lstStyle/>
          <a:p>
            <a:r>
              <a:rPr lang="de-DE" b="1" dirty="0" smtClean="0"/>
              <a:t>Was bedeutet „Synode“?</a:t>
            </a:r>
            <a:endParaRPr lang="de-DE" b="1" dirty="0"/>
          </a:p>
        </p:txBody>
      </p:sp>
      <p:sp>
        <p:nvSpPr>
          <p:cNvPr id="3" name="Inhaltsplatzhalter 2"/>
          <p:cNvSpPr>
            <a:spLocks noGrp="1"/>
          </p:cNvSpPr>
          <p:nvPr>
            <p:ph idx="1"/>
          </p:nvPr>
        </p:nvSpPr>
        <p:spPr>
          <a:xfrm>
            <a:off x="838200" y="1094015"/>
            <a:ext cx="10515600" cy="4878842"/>
          </a:xfrm>
        </p:spPr>
        <p:txBody>
          <a:bodyPr/>
          <a:lstStyle/>
          <a:p>
            <a:r>
              <a:rPr lang="de-DE" sz="2400" dirty="0" smtClean="0"/>
              <a:t>„Synode“ von griechisch „</a:t>
            </a:r>
            <a:r>
              <a:rPr lang="de-DE" sz="2400" dirty="0" err="1" smtClean="0"/>
              <a:t>synhodeuein</a:t>
            </a:r>
            <a:r>
              <a:rPr lang="de-DE" sz="2400" dirty="0" smtClean="0"/>
              <a:t>“: den gleichen Weg unter die Füße nehmen, zusammen reisen, jemanden auf dem Weg begleiten</a:t>
            </a:r>
          </a:p>
          <a:p>
            <a:r>
              <a:rPr lang="de-DE" sz="2400" dirty="0" smtClean="0"/>
              <a:t>Synode zum Thema „Die Jugendlichen, der Glaube und die Berufungs-unterscheidung“ ist die 15. ordentliche Generalversammlung der Bischöfe </a:t>
            </a:r>
          </a:p>
          <a:p>
            <a:r>
              <a:rPr lang="de-DE" sz="2400" dirty="0" smtClean="0"/>
              <a:t>„(…) </a:t>
            </a:r>
            <a:r>
              <a:rPr lang="de-DE" sz="2400" dirty="0" err="1" smtClean="0"/>
              <a:t>Synodalität</a:t>
            </a:r>
            <a:r>
              <a:rPr lang="de-DE" sz="2400" dirty="0" smtClean="0"/>
              <a:t> </a:t>
            </a:r>
            <a:r>
              <a:rPr lang="de-DE" sz="2400" dirty="0"/>
              <a:t>ist der geschützte Raum, in dem alle Beteiligten miteinander reden und sich miteinander austauschen, damit man offen wird für das Wirken des Heiligen Geistes</a:t>
            </a:r>
            <a:r>
              <a:rPr lang="de-DE" sz="2400" dirty="0" smtClean="0"/>
              <a:t>.“ </a:t>
            </a:r>
            <a:r>
              <a:rPr lang="de-DE" sz="1600" dirty="0" smtClean="0"/>
              <a:t>(Kardinal Kurt Koch)</a:t>
            </a:r>
          </a:p>
          <a:p>
            <a:pPr marL="0" indent="0">
              <a:buNone/>
            </a:pPr>
            <a:endParaRPr lang="de-DE" dirty="0"/>
          </a:p>
          <a:p>
            <a:pPr marL="0" indent="0">
              <a:buNone/>
            </a:pP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479" y="3795653"/>
            <a:ext cx="7492093" cy="2809535"/>
          </a:xfrm>
          <a:prstGeom prst="rect">
            <a:avLst/>
          </a:prstGeom>
          <a:effectLst>
            <a:softEdge rad="63500"/>
          </a:effectLst>
        </p:spPr>
      </p:pic>
    </p:spTree>
    <p:extLst>
      <p:ext uri="{BB962C8B-B14F-4D97-AF65-F5344CB8AC3E}">
        <p14:creationId xmlns:p14="http://schemas.microsoft.com/office/powerpoint/2010/main" val="2576546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Emmaus-Erzählung als biblisches Leitmotiv</a:t>
            </a:r>
            <a:r>
              <a:rPr lang="de-DE" dirty="0" smtClean="0"/>
              <a:t> </a:t>
            </a:r>
            <a:endParaRPr lang="de-DE" dirty="0"/>
          </a:p>
        </p:txBody>
      </p:sp>
      <p:sp>
        <p:nvSpPr>
          <p:cNvPr id="3" name="Inhaltsplatzhalter 2"/>
          <p:cNvSpPr>
            <a:spLocks noGrp="1"/>
          </p:cNvSpPr>
          <p:nvPr>
            <p:ph idx="1"/>
          </p:nvPr>
        </p:nvSpPr>
        <p:spPr/>
        <p:txBody>
          <a:bodyPr/>
          <a:lstStyle/>
          <a:p>
            <a:pPr marL="0" indent="0">
              <a:buNone/>
            </a:pPr>
            <a:r>
              <a:rPr lang="de-DE" dirty="0" smtClean="0"/>
              <a:t>Leitend für den synodalen Prozess und auch die wichtigsten Dokumente ist die </a:t>
            </a:r>
            <a:r>
              <a:rPr lang="de-DE" b="1" dirty="0" smtClean="0"/>
              <a:t>Emmaus-Erzählung</a:t>
            </a:r>
            <a:r>
              <a:rPr lang="de-DE" dirty="0" smtClean="0"/>
              <a:t> aus dem </a:t>
            </a:r>
            <a:r>
              <a:rPr lang="de-DE" b="1" dirty="0" smtClean="0"/>
              <a:t>Lukasevangelium</a:t>
            </a:r>
            <a:r>
              <a:rPr lang="de-DE" dirty="0" smtClean="0"/>
              <a:t> </a:t>
            </a:r>
          </a:p>
          <a:p>
            <a:pPr marL="0" indent="0">
              <a:buNone/>
            </a:pPr>
            <a:r>
              <a:rPr lang="de-DE" dirty="0" smtClean="0"/>
              <a:t>(</a:t>
            </a:r>
            <a:r>
              <a:rPr lang="de-DE" dirty="0" err="1" smtClean="0"/>
              <a:t>Lk</a:t>
            </a:r>
            <a:r>
              <a:rPr lang="de-DE" dirty="0" smtClean="0"/>
              <a:t> 24,13-35)</a:t>
            </a:r>
          </a:p>
          <a:p>
            <a:pPr marL="0" indent="0">
              <a:buNone/>
            </a:pPr>
            <a:r>
              <a:rPr lang="de-DE" dirty="0" smtClean="0"/>
              <a:t>Der darin verborgene Dreischritt: Wahrnehmen, interpretieren, wählen zieht sich wie ein roter Faden durch</a:t>
            </a:r>
          </a:p>
          <a:p>
            <a:pPr marL="0" indent="0">
              <a:buNone/>
            </a:pPr>
            <a:r>
              <a:rPr lang="de-DE" dirty="0" smtClean="0"/>
              <a:t>Dieser Dreischritt ist auch leitend für die folgende Darstellung</a:t>
            </a:r>
          </a:p>
        </p:txBody>
      </p:sp>
    </p:spTree>
    <p:extLst>
      <p:ext uri="{BB962C8B-B14F-4D97-AF65-F5344CB8AC3E}">
        <p14:creationId xmlns:p14="http://schemas.microsoft.com/office/powerpoint/2010/main" val="2099704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B Der synodale Prozess</a:t>
            </a:r>
            <a:r>
              <a:rPr lang="de-DE" dirty="0" smtClean="0"/>
              <a:t> </a:t>
            </a:r>
            <a:endParaRPr lang="de-DE" dirty="0"/>
          </a:p>
        </p:txBody>
      </p:sp>
      <p:sp>
        <p:nvSpPr>
          <p:cNvPr id="3" name="Inhaltsplatzhalter 2"/>
          <p:cNvSpPr>
            <a:spLocks noGrp="1"/>
          </p:cNvSpPr>
          <p:nvPr>
            <p:ph idx="1"/>
          </p:nvPr>
        </p:nvSpPr>
        <p:spPr/>
        <p:txBody>
          <a:bodyPr/>
          <a:lstStyle/>
          <a:p>
            <a:endParaRPr lang="de-DE"/>
          </a:p>
        </p:txBody>
      </p:sp>
      <p:pic>
        <p:nvPicPr>
          <p:cNvPr id="4" name="Inhaltsplatzhalt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690688"/>
            <a:ext cx="8001547" cy="4225315"/>
          </a:xfrm>
          <a:prstGeom prst="rect">
            <a:avLst/>
          </a:prstGeom>
          <a:effectLst>
            <a:softEdge rad="317500"/>
          </a:effectLst>
        </p:spPr>
      </p:pic>
    </p:spTree>
    <p:extLst>
      <p:ext uri="{BB962C8B-B14F-4D97-AF65-F5344CB8AC3E}">
        <p14:creationId xmlns:p14="http://schemas.microsoft.com/office/powerpoint/2010/main" val="55770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1699173413"/>
              </p:ext>
            </p:extLst>
          </p:nvPr>
        </p:nvGraphicFramePr>
        <p:xfrm>
          <a:off x="324196" y="641649"/>
          <a:ext cx="11727922" cy="2660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uppieren 13"/>
          <p:cNvGrpSpPr/>
          <p:nvPr/>
        </p:nvGrpSpPr>
        <p:grpSpPr>
          <a:xfrm>
            <a:off x="6114156" y="3142769"/>
            <a:ext cx="2548303" cy="1019321"/>
            <a:chOff x="2863" y="820375"/>
            <a:chExt cx="2548303" cy="1019321"/>
          </a:xfrm>
        </p:grpSpPr>
        <p:sp>
          <p:nvSpPr>
            <p:cNvPr id="15" name="Eingekerbter Richtungspfeil 14"/>
            <p:cNvSpPr/>
            <p:nvPr/>
          </p:nvSpPr>
          <p:spPr>
            <a:xfrm>
              <a:off x="2863" y="820375"/>
              <a:ext cx="2548303" cy="101932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Eingekerbter Richtungspfeil 4"/>
            <p:cNvSpPr/>
            <p:nvPr/>
          </p:nvSpPr>
          <p:spPr>
            <a:xfrm>
              <a:off x="512524" y="820375"/>
              <a:ext cx="1528982" cy="10193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de-DE" sz="1100" dirty="0"/>
                <a:t>27. Oktober 2018 Abschlussdokument der </a:t>
              </a:r>
              <a:r>
                <a:rPr lang="de-DE" sz="1100" dirty="0" smtClean="0"/>
                <a:t>Bischofssynode</a:t>
              </a:r>
              <a:endParaRPr lang="de-DE" sz="1100" dirty="0"/>
            </a:p>
            <a:p>
              <a:pPr lvl="0" algn="ctr" defTabSz="488950">
                <a:lnSpc>
                  <a:spcPct val="90000"/>
                </a:lnSpc>
                <a:spcBef>
                  <a:spcPct val="0"/>
                </a:spcBef>
                <a:spcAft>
                  <a:spcPct val="35000"/>
                </a:spcAft>
              </a:pPr>
              <a:endParaRPr lang="de-DE" sz="1100" kern="1200" dirty="0"/>
            </a:p>
          </p:txBody>
        </p:sp>
      </p:grpSp>
      <p:grpSp>
        <p:nvGrpSpPr>
          <p:cNvPr id="17" name="Gruppieren 16"/>
          <p:cNvGrpSpPr/>
          <p:nvPr/>
        </p:nvGrpSpPr>
        <p:grpSpPr>
          <a:xfrm>
            <a:off x="6501737" y="5022459"/>
            <a:ext cx="2548303" cy="1019321"/>
            <a:chOff x="2863" y="820375"/>
            <a:chExt cx="2548303" cy="1019321"/>
          </a:xfrm>
        </p:grpSpPr>
        <p:sp>
          <p:nvSpPr>
            <p:cNvPr id="18" name="Eingekerbter Richtungspfeil 17"/>
            <p:cNvSpPr/>
            <p:nvPr/>
          </p:nvSpPr>
          <p:spPr>
            <a:xfrm>
              <a:off x="2863" y="820375"/>
              <a:ext cx="2548303" cy="101932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Eingekerbter Richtungspfeil 4"/>
            <p:cNvSpPr/>
            <p:nvPr/>
          </p:nvSpPr>
          <p:spPr>
            <a:xfrm>
              <a:off x="512524" y="820375"/>
              <a:ext cx="1528982" cy="10193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de-DE" sz="1100" dirty="0"/>
                <a:t>25.03.2019 Nachsynodales Schreiben „Christus </a:t>
              </a:r>
              <a:r>
                <a:rPr lang="de-DE" sz="1100" dirty="0" err="1"/>
                <a:t>vivit</a:t>
              </a:r>
              <a:r>
                <a:rPr lang="de-DE" sz="1100" dirty="0"/>
                <a:t>“ von Papst Franziskus </a:t>
              </a:r>
            </a:p>
            <a:p>
              <a:pPr lvl="0" algn="ctr" defTabSz="488950">
                <a:lnSpc>
                  <a:spcPct val="90000"/>
                </a:lnSpc>
                <a:spcBef>
                  <a:spcPct val="0"/>
                </a:spcBef>
                <a:spcAft>
                  <a:spcPct val="35000"/>
                </a:spcAft>
              </a:pPr>
              <a:endParaRPr lang="de-DE" sz="1100" kern="1200" dirty="0"/>
            </a:p>
          </p:txBody>
        </p:sp>
      </p:grpSp>
      <p:grpSp>
        <p:nvGrpSpPr>
          <p:cNvPr id="20" name="Gruppieren 19"/>
          <p:cNvGrpSpPr/>
          <p:nvPr/>
        </p:nvGrpSpPr>
        <p:grpSpPr>
          <a:xfrm>
            <a:off x="3565853" y="3142769"/>
            <a:ext cx="2548303" cy="1019321"/>
            <a:chOff x="2863" y="820375"/>
            <a:chExt cx="2548303" cy="1019321"/>
          </a:xfrm>
        </p:grpSpPr>
        <p:sp>
          <p:nvSpPr>
            <p:cNvPr id="21" name="Eingekerbter Richtungspfeil 20"/>
            <p:cNvSpPr/>
            <p:nvPr/>
          </p:nvSpPr>
          <p:spPr>
            <a:xfrm>
              <a:off x="2863" y="820375"/>
              <a:ext cx="2548303" cy="101932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Eingekerbter Richtungspfeil 4"/>
            <p:cNvSpPr/>
            <p:nvPr/>
          </p:nvSpPr>
          <p:spPr>
            <a:xfrm>
              <a:off x="512524" y="820375"/>
              <a:ext cx="1528982" cy="10193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de-DE" sz="1100" dirty="0" smtClean="0"/>
                <a:t>03.-28. </a:t>
              </a:r>
              <a:r>
                <a:rPr lang="de-DE" sz="1100" dirty="0"/>
                <a:t>Oktober 2018 </a:t>
              </a:r>
              <a:endParaRPr lang="de-DE" sz="1100" dirty="0" smtClean="0"/>
            </a:p>
            <a:p>
              <a:pPr lvl="0" algn="ctr" defTabSz="488950">
                <a:lnSpc>
                  <a:spcPct val="90000"/>
                </a:lnSpc>
                <a:spcBef>
                  <a:spcPct val="0"/>
                </a:spcBef>
                <a:spcAft>
                  <a:spcPct val="35000"/>
                </a:spcAft>
              </a:pPr>
              <a:r>
                <a:rPr lang="de-DE" sz="1100" dirty="0" smtClean="0"/>
                <a:t>Bischofssynode (15. ordentliche Generalversammlung) </a:t>
              </a:r>
              <a:endParaRPr lang="de-DE" sz="1100" dirty="0"/>
            </a:p>
            <a:p>
              <a:pPr lvl="0" algn="ctr" defTabSz="488950">
                <a:lnSpc>
                  <a:spcPct val="90000"/>
                </a:lnSpc>
                <a:spcBef>
                  <a:spcPct val="0"/>
                </a:spcBef>
                <a:spcAft>
                  <a:spcPct val="35000"/>
                </a:spcAft>
              </a:pPr>
              <a:endParaRPr lang="de-DE" sz="1100" kern="1200" dirty="0"/>
            </a:p>
          </p:txBody>
        </p:sp>
      </p:grpSp>
      <p:grpSp>
        <p:nvGrpSpPr>
          <p:cNvPr id="23" name="Gruppieren 22"/>
          <p:cNvGrpSpPr/>
          <p:nvPr/>
        </p:nvGrpSpPr>
        <p:grpSpPr>
          <a:xfrm>
            <a:off x="9050040" y="5022459"/>
            <a:ext cx="2548303" cy="1019321"/>
            <a:chOff x="2863" y="820375"/>
            <a:chExt cx="2548303" cy="1019321"/>
          </a:xfrm>
        </p:grpSpPr>
        <p:sp>
          <p:nvSpPr>
            <p:cNvPr id="24" name="Eingekerbter Richtungspfeil 23"/>
            <p:cNvSpPr/>
            <p:nvPr/>
          </p:nvSpPr>
          <p:spPr>
            <a:xfrm>
              <a:off x="2863" y="820375"/>
              <a:ext cx="2548303" cy="101932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Eingekerbter Richtungspfeil 4"/>
            <p:cNvSpPr/>
            <p:nvPr/>
          </p:nvSpPr>
          <p:spPr>
            <a:xfrm>
              <a:off x="512524" y="820375"/>
              <a:ext cx="1528982" cy="10193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de-DE" sz="1100" dirty="0" smtClean="0"/>
                <a:t>Umsetzung in Diözesen, Pfarreien, im eigenen pastoralen Wirken  … </a:t>
              </a:r>
              <a:endParaRPr lang="de-DE" sz="1100" dirty="0"/>
            </a:p>
            <a:p>
              <a:pPr lvl="0" algn="ctr" defTabSz="488950">
                <a:lnSpc>
                  <a:spcPct val="90000"/>
                </a:lnSpc>
                <a:spcBef>
                  <a:spcPct val="0"/>
                </a:spcBef>
                <a:spcAft>
                  <a:spcPct val="35000"/>
                </a:spcAft>
              </a:pPr>
              <a:endParaRPr lang="de-DE" sz="1100" kern="1200" dirty="0"/>
            </a:p>
          </p:txBody>
        </p:sp>
      </p:grpSp>
      <p:sp>
        <p:nvSpPr>
          <p:cNvPr id="26" name="Titel 1"/>
          <p:cNvSpPr>
            <a:spLocks noGrp="1"/>
          </p:cNvSpPr>
          <p:nvPr>
            <p:ph type="title"/>
          </p:nvPr>
        </p:nvSpPr>
        <p:spPr>
          <a:xfrm>
            <a:off x="484274" y="2989647"/>
            <a:ext cx="10515600" cy="1325563"/>
          </a:xfrm>
        </p:spPr>
        <p:txBody>
          <a:bodyPr/>
          <a:lstStyle/>
          <a:p>
            <a:r>
              <a:rPr lang="de-DE" dirty="0" smtClean="0"/>
              <a:t>Interpretieren </a:t>
            </a:r>
            <a:endParaRPr lang="de-DE" dirty="0"/>
          </a:p>
        </p:txBody>
      </p:sp>
      <p:sp>
        <p:nvSpPr>
          <p:cNvPr id="27" name="Titel 1"/>
          <p:cNvSpPr txBox="1">
            <a:spLocks/>
          </p:cNvSpPr>
          <p:nvPr/>
        </p:nvSpPr>
        <p:spPr>
          <a:xfrm>
            <a:off x="149538" y="2437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smtClean="0"/>
              <a:t>Wahrnehmen </a:t>
            </a:r>
            <a:endParaRPr lang="de-DE" dirty="0"/>
          </a:p>
        </p:txBody>
      </p:sp>
      <p:sp>
        <p:nvSpPr>
          <p:cNvPr id="28" name="Titel 1"/>
          <p:cNvSpPr txBox="1">
            <a:spLocks/>
          </p:cNvSpPr>
          <p:nvPr/>
        </p:nvSpPr>
        <p:spPr>
          <a:xfrm>
            <a:off x="4242174" y="4869337"/>
            <a:ext cx="49922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smtClean="0"/>
              <a:t>Wählen  </a:t>
            </a:r>
            <a:endParaRPr lang="de-DE" dirty="0"/>
          </a:p>
        </p:txBody>
      </p:sp>
    </p:spTree>
    <p:extLst>
      <p:ext uri="{BB962C8B-B14F-4D97-AF65-F5344CB8AC3E}">
        <p14:creationId xmlns:p14="http://schemas.microsoft.com/office/powerpoint/2010/main" val="4282266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Wahrnehmen</a:t>
            </a:r>
            <a:r>
              <a:rPr lang="de-DE" dirty="0" smtClean="0"/>
              <a:t> </a:t>
            </a:r>
            <a:endParaRPr lang="de-DE" dirty="0"/>
          </a:p>
        </p:txBody>
      </p:sp>
      <p:sp>
        <p:nvSpPr>
          <p:cNvPr id="3" name="Inhaltsplatzhalter 2"/>
          <p:cNvSpPr>
            <a:spLocks noGrp="1"/>
          </p:cNvSpPr>
          <p:nvPr>
            <p:ph idx="1"/>
          </p:nvPr>
        </p:nvSpPr>
        <p:spPr/>
        <p:txBody>
          <a:bodyPr/>
          <a:lstStyle/>
          <a:p>
            <a:pPr marL="0" indent="0">
              <a:buNone/>
            </a:pPr>
            <a:r>
              <a:rPr lang="de-DE" dirty="0" smtClean="0"/>
              <a:t>Brief von Papst Franziskus an die Jugendlichen (13.01.2017): </a:t>
            </a:r>
          </a:p>
          <a:p>
            <a:pPr marL="0" indent="0">
              <a:buNone/>
            </a:pPr>
            <a:r>
              <a:rPr lang="de-DE" sz="2400" dirty="0" smtClean="0"/>
              <a:t>„Bei der Eröffnung des letzten Weltjugendtages in Krakau habe Euch mehrfach gefragt: „Können sich die Dinge ändern?“ Und ihr habt gemeinsam ein lautes „Ja!“ gerufen. (…) Eine bessere Welt wird Dank Euch, Dank Eures Willens zur Veränderung und Dank Eurer Großzügigkeit aufgebaut. Habt keine Angst, auf den Geist zu hören, der euch zu mutigen Entscheidungen drängt (…)!“</a:t>
            </a:r>
          </a:p>
          <a:p>
            <a:pPr marL="0" indent="0">
              <a:buNone/>
            </a:pPr>
            <a:endParaRPr lang="de-DE" dirty="0" smtClean="0"/>
          </a:p>
          <a:p>
            <a:pPr>
              <a:buFontTx/>
              <a:buChar char="-"/>
            </a:pPr>
            <a:r>
              <a:rPr lang="de-DE" dirty="0" smtClean="0"/>
              <a:t>Jugendliche sind persönlich angesprochen (auch wieder im nachsynodalen Schreiben CV!)</a:t>
            </a:r>
          </a:p>
          <a:p>
            <a:pPr>
              <a:buFontTx/>
              <a:buChar char="-"/>
            </a:pPr>
            <a:r>
              <a:rPr lang="de-DE" dirty="0" smtClean="0"/>
              <a:t>Jugendliche werden „großgeschrieben“ </a:t>
            </a:r>
            <a:endParaRPr lang="de-DE" dirty="0"/>
          </a:p>
        </p:txBody>
      </p:sp>
    </p:spTree>
    <p:extLst>
      <p:ext uri="{BB962C8B-B14F-4D97-AF65-F5344CB8AC3E}">
        <p14:creationId xmlns:p14="http://schemas.microsoft.com/office/powerpoint/2010/main" val="2219921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Wahrnehmen</a:t>
            </a:r>
            <a:r>
              <a:rPr lang="de-DE" dirty="0" smtClean="0"/>
              <a:t> </a:t>
            </a:r>
            <a:endParaRPr lang="de-DE" dirty="0"/>
          </a:p>
        </p:txBody>
      </p:sp>
      <p:sp>
        <p:nvSpPr>
          <p:cNvPr id="3" name="Inhaltsplatzhalter 2"/>
          <p:cNvSpPr>
            <a:spLocks noGrp="1"/>
          </p:cNvSpPr>
          <p:nvPr>
            <p:ph idx="1"/>
          </p:nvPr>
        </p:nvSpPr>
        <p:spPr/>
        <p:txBody>
          <a:bodyPr/>
          <a:lstStyle/>
          <a:p>
            <a:pPr marL="0" indent="0">
              <a:buNone/>
            </a:pPr>
            <a:r>
              <a:rPr lang="de-DE" dirty="0" smtClean="0"/>
              <a:t>Vorbereitungsdokument (Januar 2017)</a:t>
            </a:r>
          </a:p>
          <a:p>
            <a:pPr marL="0" indent="0">
              <a:buNone/>
            </a:pPr>
            <a:r>
              <a:rPr lang="de-DE" dirty="0" smtClean="0"/>
              <a:t>Vorschlag einer Überlegung in drei Schritten: </a:t>
            </a:r>
          </a:p>
          <a:p>
            <a:pPr>
              <a:buFontTx/>
              <a:buChar char="-"/>
            </a:pPr>
            <a:r>
              <a:rPr lang="de-DE" dirty="0" smtClean="0"/>
              <a:t>Beschreibung von sozialen und kulturellen Dynamiken der Lebenswelt Jugendlicher und Deutung aus dem Glauben </a:t>
            </a:r>
          </a:p>
          <a:p>
            <a:pPr>
              <a:buFontTx/>
              <a:buChar char="-"/>
            </a:pPr>
            <a:r>
              <a:rPr lang="de-DE" dirty="0" smtClean="0"/>
              <a:t>Wesentliche Schritte eines Unterscheidungsprozesses benennen</a:t>
            </a:r>
          </a:p>
          <a:p>
            <a:pPr>
              <a:buFontTx/>
              <a:buChar char="-"/>
            </a:pPr>
            <a:r>
              <a:rPr lang="de-DE" dirty="0" smtClean="0"/>
              <a:t>Hauptthemen der Jugend- und Berufungspastoral benennen</a:t>
            </a:r>
          </a:p>
          <a:p>
            <a:pPr marL="0" indent="0">
              <a:buNone/>
            </a:pPr>
            <a:r>
              <a:rPr lang="de-DE" dirty="0" smtClean="0"/>
              <a:t>„(…) es geht um eine Art Karte, deren Absicht darin besteht, eine Suchbewegung zu fördern, deren Früchte nur am Ende des synodalen Weges deutlich werden können.“ (aus der Einleitung, S. 3) </a:t>
            </a:r>
          </a:p>
          <a:p>
            <a:pPr>
              <a:buFontTx/>
              <a:buChar char="-"/>
            </a:pPr>
            <a:endParaRPr lang="de-DE" dirty="0"/>
          </a:p>
        </p:txBody>
      </p:sp>
    </p:spTree>
    <p:extLst>
      <p:ext uri="{BB962C8B-B14F-4D97-AF65-F5344CB8AC3E}">
        <p14:creationId xmlns:p14="http://schemas.microsoft.com/office/powerpoint/2010/main" val="3607604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1663</Words>
  <Application>Microsoft Office PowerPoint</Application>
  <PresentationFormat>Breitbild</PresentationFormat>
  <Paragraphs>147</Paragraphs>
  <Slides>24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24</vt:i4>
      </vt:variant>
    </vt:vector>
  </HeadingPairs>
  <TitlesOfParts>
    <vt:vector size="28" baseType="lpstr">
      <vt:lpstr>Arial</vt:lpstr>
      <vt:lpstr>Calibri</vt:lpstr>
      <vt:lpstr>Calibri Light</vt:lpstr>
      <vt:lpstr>Office Theme</vt:lpstr>
      <vt:lpstr>Die Jugendlichen, der Glaube und die Berufungsunterscheidung </vt:lpstr>
      <vt:lpstr>AUFBAU</vt:lpstr>
      <vt:lpstr>A Grundlegendes zur Synode</vt:lpstr>
      <vt:lpstr>Was bedeutet „Synode“?</vt:lpstr>
      <vt:lpstr>Emmaus-Erzählung als biblisches Leitmotiv </vt:lpstr>
      <vt:lpstr>B Der synodale Prozess </vt:lpstr>
      <vt:lpstr>Interpretieren </vt:lpstr>
      <vt:lpstr>Wahrnehmen </vt:lpstr>
      <vt:lpstr>Wahrnehmen </vt:lpstr>
      <vt:lpstr>Wahrnehmen </vt:lpstr>
      <vt:lpstr>Wahrnehmen </vt:lpstr>
      <vt:lpstr>Interpretieren </vt:lpstr>
      <vt:lpstr>Interpretieren </vt:lpstr>
      <vt:lpstr>Wählen </vt:lpstr>
      <vt:lpstr>C Überblick über die Dokumente</vt:lpstr>
      <vt:lpstr>Vorsynodaler Prozess </vt:lpstr>
      <vt:lpstr>Abschlussdokument der Bischofssynode (4) </vt:lpstr>
      <vt:lpstr>Abschlussdokument der Bischofssynode (4) </vt:lpstr>
      <vt:lpstr>Abschlussdokument der Bischofssynode (4) </vt:lpstr>
      <vt:lpstr>Nachsynodales Schreiben „Christus vivit“ (6)</vt:lpstr>
      <vt:lpstr>D Hinweis auf Arbeitsmaterialien </vt:lpstr>
      <vt:lpstr>Spirituelle Impulse zur Emmaus-Perikope </vt:lpstr>
      <vt:lpstr>Materialien für die Textarbeit  </vt:lpstr>
      <vt:lpstr>Sonstige Materialien für die Praxis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Jugendlichen, der Glaube und die Berufungsunterscheidung</dc:title>
  <dc:creator>Dominik Zitzler</dc:creator>
  <cp:lastModifiedBy>Dominik Zitzler</cp:lastModifiedBy>
  <cp:revision>33</cp:revision>
  <dcterms:created xsi:type="dcterms:W3CDTF">2019-05-13T17:08:12Z</dcterms:created>
  <dcterms:modified xsi:type="dcterms:W3CDTF">2019-07-10T15:01:45Z</dcterms:modified>
</cp:coreProperties>
</file>